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8" r:id="rId3"/>
    <p:sldId id="300" r:id="rId4"/>
    <p:sldId id="328" r:id="rId5"/>
    <p:sldId id="327" r:id="rId6"/>
    <p:sldId id="325" r:id="rId7"/>
    <p:sldId id="326" r:id="rId8"/>
    <p:sldId id="323" r:id="rId9"/>
    <p:sldId id="315" r:id="rId10"/>
    <p:sldId id="301" r:id="rId11"/>
    <p:sldId id="313" r:id="rId12"/>
    <p:sldId id="317" r:id="rId13"/>
    <p:sldId id="314" r:id="rId14"/>
    <p:sldId id="318" r:id="rId15"/>
    <p:sldId id="319" r:id="rId16"/>
    <p:sldId id="320" r:id="rId17"/>
    <p:sldId id="321" r:id="rId18"/>
    <p:sldId id="30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8A76"/>
    <a:srgbClr val="148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2" autoAdjust="0"/>
    <p:restoredTop sz="94660"/>
  </p:normalViewPr>
  <p:slideViewPr>
    <p:cSldViewPr snapToGrid="0">
      <p:cViewPr varScale="1">
        <p:scale>
          <a:sx n="83" d="100"/>
          <a:sy n="83" d="100"/>
        </p:scale>
        <p:origin x="57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41629-2176-4C41-A7DE-7CFDACEF9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5CFC9B-09B3-4EF2-AD63-4144870887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8C629-C867-4D69-AA26-6DE6F3626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2B79-2AF5-469D-BAAF-67E7398D2044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95F90-851E-4477-8777-FB411FD65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BA539-BDB3-4563-A29A-0077C80CE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1BE6-FDE0-42E7-AE75-21E2EDAD2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995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94624-20AC-413C-A9EF-BD1211BF7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0A6152-CCF3-4653-B682-BA88349A8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4C710-A814-4FBD-82F4-32C4698DB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2B79-2AF5-469D-BAAF-67E7398D2044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4D16A-ACAE-4CAC-AF2D-FD83CCF6A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2DE16-7389-46D6-A279-FCFF3AF25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1BE6-FDE0-42E7-AE75-21E2EDAD2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47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A8EF75-42FD-488A-8865-0EF3CD9682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E000E-3979-4FA5-9EA0-4CE3D4368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438A9-E5BF-49FE-8162-24433B8BF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2B79-2AF5-469D-BAAF-67E7398D2044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A4FF3-BB8A-4638-B6C8-710DF6EFE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10CFD-A274-47C3-87D7-262265F09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1BE6-FDE0-42E7-AE75-21E2EDAD2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365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09212-94DB-4225-8624-4F4B6D0E1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FF5E8-42D2-4ED5-8D0D-8754FB767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3B791-E884-47A7-AA4F-E5369D798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2B79-2AF5-469D-BAAF-67E7398D2044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D467E-9D46-4D3E-9AE4-03092AC59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FE8CE-A2E9-4553-8433-0F0D5E11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1BE6-FDE0-42E7-AE75-21E2EDAD2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506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63C0-958D-46A9-B1E1-77639D135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51A99-57DC-4855-88C2-38401CA99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268FE-7C08-4141-807C-798F23C7D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2B79-2AF5-469D-BAAF-67E7398D2044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23620-E8BD-414C-8901-1BB662B08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BAF56-4ADA-4659-8BAC-E66D9532A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1BE6-FDE0-42E7-AE75-21E2EDAD2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661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4A879-0028-44E4-8587-9883BC7BF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FA07B-BCC6-4063-8C03-3D90C09BC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FE8E2-C6EC-4300-BD2F-D8B55356B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7ABD4-9ED9-4553-BB0C-48929FCCD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2B79-2AF5-469D-BAAF-67E7398D2044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272EA-37D3-4EF0-916F-43F2D3979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BD288-2D5E-4814-ABFE-7E3A6C08A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1BE6-FDE0-42E7-AE75-21E2EDAD2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798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3B0B7-EB35-43F6-A5C7-B42C35B56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53424-336E-4D82-A959-D870D128B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78F3F3-CEEB-4583-B643-5F773C73E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E387A1-5687-484B-A4C6-8BF76CF0CC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CE64DA-AE76-42E6-82DE-EB402DDE97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91BA93-0035-48F6-AB95-CE3C11933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2B79-2AF5-469D-BAAF-67E7398D2044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96E391-A447-4B16-9B41-04BAFAC1D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29B6F8-F670-4D33-9498-BD57DA0D5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1BE6-FDE0-42E7-AE75-21E2EDAD2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831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AC3CB-383B-44BA-B17D-3FB36BB30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689788-8324-4C23-9EA8-03F6C54B9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2B79-2AF5-469D-BAAF-67E7398D2044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BF37C1-2B70-4738-956E-FA9590435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35642-8034-4352-8880-3962CE4FE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1BE6-FDE0-42E7-AE75-21E2EDAD2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881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1E8994-39AA-48AF-A47A-718DD593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2B79-2AF5-469D-BAAF-67E7398D2044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253744-70F4-49F3-8455-A3A54ABA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25DD0-4CFD-4D62-B3B8-D78CB5A13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1BE6-FDE0-42E7-AE75-21E2EDAD2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21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E4A0E-28E2-4DA0-875E-D20512A49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720BF-1DF1-4BCD-BA49-855F999E5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D9DE8-7196-4659-A0D4-CB2F38DEA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76CBD-D531-4B20-B818-5DC97F127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2B79-2AF5-469D-BAAF-67E7398D2044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57AD9-78AB-48C7-9D87-B94149095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500BD-DCF4-4F82-8C48-6D8C6A313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1BE6-FDE0-42E7-AE75-21E2EDAD2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003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25969-84E3-4215-814B-C1419ACE3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66A521-264D-497A-B956-B5F34AD119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2CA51-7795-4273-899C-B875AC93D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F91B21-8570-42E7-A4CB-F96C46BC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E2B79-2AF5-469D-BAAF-67E7398D2044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9611D-2C08-4A5F-ACF1-543952488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AE0F7-60C8-4CDC-9670-CF47BA7FA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1BE6-FDE0-42E7-AE75-21E2EDAD2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236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084FF8-7A86-4CB0-A5CF-DA8B085E3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3B404-6434-475C-8BC9-11EEFC751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98582-468B-47B5-9C29-977571C544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E2B79-2AF5-469D-BAAF-67E7398D2044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7454A-7991-46F4-9BDA-76FFF5740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BE6F0-5430-4E18-B8D0-B0531C879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61BE6-FDE0-42E7-AE75-21E2EDAD2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03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4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37.png"/><Relationship Id="rId5" Type="http://schemas.openxmlformats.org/officeDocument/2006/relationships/image" Target="../media/image33.sv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1.pn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1.png"/><Relationship Id="rId7" Type="http://schemas.openxmlformats.org/officeDocument/2006/relationships/image" Target="../media/image4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4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37.png"/><Relationship Id="rId5" Type="http://schemas.openxmlformats.org/officeDocument/2006/relationships/image" Target="../media/image33.sv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66FDD1-05F3-4FD1-9130-ECFFE57E8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  <a14:imgEffect>
                      <a14:colorTemperature colorTemp="11200"/>
                    </a14:imgEffect>
                    <a14:imgEffect>
                      <a14:brightnessContrast bright="-62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64656"/>
            <a:ext cx="12192000" cy="69226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BF83B9-952B-4335-A569-01BBE37B7832}"/>
              </a:ext>
            </a:extLst>
          </p:cNvPr>
          <p:cNvSpPr txBox="1"/>
          <p:nvPr/>
        </p:nvSpPr>
        <p:spPr>
          <a:xfrm>
            <a:off x="649151" y="2813230"/>
            <a:ext cx="5679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ISLAMIC BANKING AND CAPITAL MARKETS ECOSYSTEM IN </a:t>
            </a:r>
            <a:br>
              <a:rPr lang="en-US" sz="28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THE REPUBLIC OF UZBEKISTAN </a:t>
            </a:r>
            <a:endParaRPr lang="ru-RU" sz="28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2D13A00-7579-409A-89FE-9C8B5780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EAFC1-A8C9-4CE0-82A0-071F28BCA799}" type="slidenum">
              <a:rPr lang="ru-RU" smtClean="0"/>
              <a:t>1</a:t>
            </a:fld>
            <a:endParaRPr lang="ru-RU"/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A20DE57E-3E6F-4C70-ABE4-9B8EEB97DA68}"/>
              </a:ext>
            </a:extLst>
          </p:cNvPr>
          <p:cNvSpPr/>
          <p:nvPr/>
        </p:nvSpPr>
        <p:spPr>
          <a:xfrm flipV="1">
            <a:off x="6450699" y="2565602"/>
            <a:ext cx="26505" cy="1569660"/>
          </a:xfrm>
          <a:prstGeom prst="line">
            <a:avLst/>
          </a:prstGeom>
          <a:ln w="5715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3FB6D6-AEBB-49AE-941B-49B02EBE6EE1}"/>
              </a:ext>
            </a:extLst>
          </p:cNvPr>
          <p:cNvSpPr txBox="1"/>
          <p:nvPr/>
        </p:nvSpPr>
        <p:spPr>
          <a:xfrm>
            <a:off x="6884914" y="2879335"/>
            <a:ext cx="42003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Overview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March 2023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ompany">
            <a:extLst>
              <a:ext uri="{FF2B5EF4-FFF2-40B4-BE49-F238E27FC236}">
                <a16:creationId xmlns:a16="http://schemas.microsoft.com/office/drawing/2014/main" id="{70C5BCB1-EAE5-41DA-B15C-939AF1359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51" y="539179"/>
            <a:ext cx="2196388" cy="3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170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>
            <a:extLst>
              <a:ext uri="{FF2B5EF4-FFF2-40B4-BE49-F238E27FC236}">
                <a16:creationId xmlns:a16="http://schemas.microsoft.com/office/drawing/2014/main" id="{15BABE7A-C887-4A03-B886-1032A73F8911}"/>
              </a:ext>
            </a:extLst>
          </p:cNvPr>
          <p:cNvSpPr/>
          <p:nvPr/>
        </p:nvSpPr>
        <p:spPr>
          <a:xfrm flipV="1">
            <a:off x="655320" y="1061375"/>
            <a:ext cx="11250930" cy="18"/>
          </a:xfrm>
          <a:prstGeom prst="line">
            <a:avLst/>
          </a:prstGeom>
          <a:ln w="1905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9DC273F6-BA34-4FEC-A6A7-33ED14EBB9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80133" y="690484"/>
            <a:ext cx="1526117" cy="1971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B3E2BC-80CD-4A59-B4FD-68F307402912}"/>
              </a:ext>
            </a:extLst>
          </p:cNvPr>
          <p:cNvSpPr txBox="1"/>
          <p:nvPr/>
        </p:nvSpPr>
        <p:spPr>
          <a:xfrm>
            <a:off x="555593" y="345204"/>
            <a:ext cx="840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50A1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UZBEK CAPITAL MARKETS ARE DOMINATED BY THE STATE-OWNED  ISSUERS, WITH THE PRIVATE SECTOR’S ROLE GROWING RAPIDLY IN RECENT YEARS</a:t>
            </a:r>
            <a:endParaRPr lang="ru-RU" dirty="0">
              <a:solidFill>
                <a:srgbClr val="E50A1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523844-936B-4C6B-92D0-F9FE7BBEF8BA}"/>
              </a:ext>
            </a:extLst>
          </p:cNvPr>
          <p:cNvSpPr txBox="1"/>
          <p:nvPr/>
        </p:nvSpPr>
        <p:spPr>
          <a:xfrm>
            <a:off x="413677" y="1387892"/>
            <a:ext cx="507272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Overview of Legal Acts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684592-7F16-4F72-BF0D-8B0E594C5FF6}"/>
              </a:ext>
            </a:extLst>
          </p:cNvPr>
          <p:cNvSpPr txBox="1"/>
          <p:nvPr/>
        </p:nvSpPr>
        <p:spPr>
          <a:xfrm>
            <a:off x="584940" y="2727384"/>
            <a:ext cx="2120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Companies listed on the national stock exchange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BB7865-EC49-4C2E-AA41-87CB03C1A2F1}"/>
              </a:ext>
            </a:extLst>
          </p:cNvPr>
          <p:cNvCxnSpPr>
            <a:cxnSpLocks/>
          </p:cNvCxnSpPr>
          <p:nvPr/>
        </p:nvCxnSpPr>
        <p:spPr>
          <a:xfrm>
            <a:off x="5935720" y="1387892"/>
            <a:ext cx="0" cy="505955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344B492A-7C96-4995-AD33-CD832349220F}"/>
              </a:ext>
            </a:extLst>
          </p:cNvPr>
          <p:cNvSpPr/>
          <p:nvPr/>
        </p:nvSpPr>
        <p:spPr>
          <a:xfrm>
            <a:off x="0" y="6671799"/>
            <a:ext cx="6969755" cy="182598"/>
          </a:xfrm>
          <a:prstGeom prst="rect">
            <a:avLst/>
          </a:prstGeom>
          <a:solidFill>
            <a:srgbClr val="E50A10"/>
          </a:solidFill>
          <a:ln>
            <a:solidFill>
              <a:srgbClr val="E50A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42841B8-074C-46F7-A486-3EF5A4E2F8B6}"/>
              </a:ext>
            </a:extLst>
          </p:cNvPr>
          <p:cNvSpPr/>
          <p:nvPr/>
        </p:nvSpPr>
        <p:spPr>
          <a:xfrm>
            <a:off x="6969755" y="6670944"/>
            <a:ext cx="5222245" cy="182598"/>
          </a:xfrm>
          <a:prstGeom prst="rect">
            <a:avLst/>
          </a:prstGeom>
          <a:solidFill>
            <a:srgbClr val="383838"/>
          </a:solidFill>
          <a:ln>
            <a:solidFill>
              <a:srgbClr val="38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62CFD6-CEB4-4CF8-9BF8-ACFE7DD55513}"/>
              </a:ext>
            </a:extLst>
          </p:cNvPr>
          <p:cNvSpPr txBox="1"/>
          <p:nvPr/>
        </p:nvSpPr>
        <p:spPr>
          <a:xfrm>
            <a:off x="6559107" y="1385236"/>
            <a:ext cx="507272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Key Observations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14A24E-6B30-49BB-A1E3-4D29F9B5AA93}"/>
              </a:ext>
            </a:extLst>
          </p:cNvPr>
          <p:cNvSpPr txBox="1"/>
          <p:nvPr/>
        </p:nvSpPr>
        <p:spPr>
          <a:xfrm>
            <a:off x="3154916" y="2727384"/>
            <a:ext cx="2213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Listed Companies with direct state-owned equity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672CA5-2FF5-4625-B11C-20F875E70EC0}"/>
              </a:ext>
            </a:extLst>
          </p:cNvPr>
          <p:cNvSpPr txBox="1"/>
          <p:nvPr/>
        </p:nvSpPr>
        <p:spPr>
          <a:xfrm>
            <a:off x="630969" y="2198298"/>
            <a:ext cx="19790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112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DB2230-86EA-4A15-A65A-FBD904C6A1B1}"/>
              </a:ext>
            </a:extLst>
          </p:cNvPr>
          <p:cNvSpPr txBox="1"/>
          <p:nvPr/>
        </p:nvSpPr>
        <p:spPr>
          <a:xfrm>
            <a:off x="3318955" y="2198298"/>
            <a:ext cx="19790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37%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305AAB7-3AE4-4BAF-B93F-C90FD60FB574}"/>
              </a:ext>
            </a:extLst>
          </p:cNvPr>
          <p:cNvSpPr txBox="1"/>
          <p:nvPr/>
        </p:nvSpPr>
        <p:spPr>
          <a:xfrm>
            <a:off x="6792506" y="2443524"/>
            <a:ext cx="5113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Securities traded on the national stock exchange (i.e., Tashkent Stock Exchange) are predominantly shares.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952C83C-B29C-47FD-8536-06CA6E1F9801}"/>
              </a:ext>
            </a:extLst>
          </p:cNvPr>
          <p:cNvSpPr txBox="1"/>
          <p:nvPr/>
        </p:nvSpPr>
        <p:spPr>
          <a:xfrm>
            <a:off x="6792505" y="3498872"/>
            <a:ext cx="51137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State-owned enterprises listed on the national stock exchange are key players in the strategic sector of the economy (public transportation, oil &amp; gas and utilities).</a:t>
            </a:r>
          </a:p>
        </p:txBody>
      </p:sp>
      <p:pic>
        <p:nvPicPr>
          <p:cNvPr id="5" name="Graphic 4" descr="Bank">
            <a:extLst>
              <a:ext uri="{FF2B5EF4-FFF2-40B4-BE49-F238E27FC236}">
                <a16:creationId xmlns:a16="http://schemas.microsoft.com/office/drawing/2014/main" id="{42F2384D-2682-405B-9438-E55BEBDF6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9481" y="3522424"/>
            <a:ext cx="527143" cy="527143"/>
          </a:xfrm>
          <a:prstGeom prst="rect">
            <a:avLst/>
          </a:prstGeom>
        </p:spPr>
      </p:pic>
      <p:pic>
        <p:nvPicPr>
          <p:cNvPr id="7" name="Graphic 6" descr="Handshake">
            <a:extLst>
              <a:ext uri="{FF2B5EF4-FFF2-40B4-BE49-F238E27FC236}">
                <a16:creationId xmlns:a16="http://schemas.microsoft.com/office/drawing/2014/main" id="{D154ED29-D1E8-4E91-84E0-5256448D93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94316" y="2437358"/>
            <a:ext cx="598185" cy="598185"/>
          </a:xfrm>
          <a:prstGeom prst="rect">
            <a:avLst/>
          </a:prstGeom>
        </p:spPr>
      </p:pic>
      <p:pic>
        <p:nvPicPr>
          <p:cNvPr id="18" name="Graphic 17" descr="Target Audience">
            <a:extLst>
              <a:ext uri="{FF2B5EF4-FFF2-40B4-BE49-F238E27FC236}">
                <a16:creationId xmlns:a16="http://schemas.microsoft.com/office/drawing/2014/main" id="{0B799BC3-DE28-4728-A2AC-DF5B8AD346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39482" y="4778527"/>
            <a:ext cx="473448" cy="473448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084CA00-9CB8-49E9-A75C-91895E7D2DE8}"/>
              </a:ext>
            </a:extLst>
          </p:cNvPr>
          <p:cNvSpPr txBox="1"/>
          <p:nvPr/>
        </p:nvSpPr>
        <p:spPr>
          <a:xfrm>
            <a:off x="6792505" y="4709148"/>
            <a:ext cx="5113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No active institutional framework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for the issuance of Sukuk bonds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AD6771-3DCE-4822-AFFA-85FEC07E91D8}"/>
              </a:ext>
            </a:extLst>
          </p:cNvPr>
          <p:cNvSpPr txBox="1"/>
          <p:nvPr/>
        </p:nvSpPr>
        <p:spPr>
          <a:xfrm>
            <a:off x="584940" y="4457754"/>
            <a:ext cx="2120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Banks listed on the national stock exchange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2324F3-2DA1-4525-8E17-DA1A5174C96A}"/>
              </a:ext>
            </a:extLst>
          </p:cNvPr>
          <p:cNvSpPr txBox="1"/>
          <p:nvPr/>
        </p:nvSpPr>
        <p:spPr>
          <a:xfrm>
            <a:off x="3154916" y="4457754"/>
            <a:ext cx="2213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Privately-held companies engaging in the listing of bonds on the national stock exchange 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BF475F-5FA0-4649-927E-C4140E19D22C}"/>
              </a:ext>
            </a:extLst>
          </p:cNvPr>
          <p:cNvSpPr txBox="1"/>
          <p:nvPr/>
        </p:nvSpPr>
        <p:spPr>
          <a:xfrm>
            <a:off x="630969" y="3928668"/>
            <a:ext cx="19790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C097A0-11A4-41A1-8E71-1BB886AFC86E}"/>
              </a:ext>
            </a:extLst>
          </p:cNvPr>
          <p:cNvSpPr txBox="1"/>
          <p:nvPr/>
        </p:nvSpPr>
        <p:spPr>
          <a:xfrm>
            <a:off x="3318955" y="3928668"/>
            <a:ext cx="19790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6542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0182C2-5C77-4C80-8D5E-325411C4AA24}"/>
              </a:ext>
            </a:extLst>
          </p:cNvPr>
          <p:cNvSpPr txBox="1"/>
          <p:nvPr/>
        </p:nvSpPr>
        <p:spPr>
          <a:xfrm>
            <a:off x="655320" y="604401"/>
            <a:ext cx="804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50A1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APPROXIMATE STRUCTURE OF SUKUK ISSUANCE – BASE STRUCTURE </a:t>
            </a:r>
            <a:endParaRPr lang="ru-RU" dirty="0">
              <a:solidFill>
                <a:srgbClr val="E50A1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DB8966-BBD3-44B6-AEA2-A50FD4127340}"/>
              </a:ext>
            </a:extLst>
          </p:cNvPr>
          <p:cNvSpPr/>
          <p:nvPr/>
        </p:nvSpPr>
        <p:spPr>
          <a:xfrm>
            <a:off x="0" y="6671799"/>
            <a:ext cx="6969755" cy="182598"/>
          </a:xfrm>
          <a:prstGeom prst="rect">
            <a:avLst/>
          </a:prstGeom>
          <a:solidFill>
            <a:srgbClr val="E50A10"/>
          </a:solidFill>
          <a:ln>
            <a:solidFill>
              <a:srgbClr val="E50A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A009A1-F0E3-430B-8321-ED25C35B8EBC}"/>
              </a:ext>
            </a:extLst>
          </p:cNvPr>
          <p:cNvSpPr/>
          <p:nvPr/>
        </p:nvSpPr>
        <p:spPr>
          <a:xfrm>
            <a:off x="6969755" y="6670944"/>
            <a:ext cx="5222245" cy="182598"/>
          </a:xfrm>
          <a:prstGeom prst="rect">
            <a:avLst/>
          </a:prstGeom>
          <a:solidFill>
            <a:srgbClr val="383838"/>
          </a:solidFill>
          <a:ln>
            <a:solidFill>
              <a:srgbClr val="38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Picture 3">
            <a:extLst>
              <a:ext uri="{FF2B5EF4-FFF2-40B4-BE49-F238E27FC236}">
                <a16:creationId xmlns:a16="http://schemas.microsoft.com/office/drawing/2014/main" id="{ACA525A1-D047-4BEA-B9FF-F411743B7A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80133" y="690484"/>
            <a:ext cx="1526117" cy="197166"/>
          </a:xfrm>
          <a:prstGeom prst="rect">
            <a:avLst/>
          </a:prstGeom>
        </p:spPr>
      </p:pic>
      <p:sp>
        <p:nvSpPr>
          <p:cNvPr id="36" name="AutoShape 4">
            <a:extLst>
              <a:ext uri="{FF2B5EF4-FFF2-40B4-BE49-F238E27FC236}">
                <a16:creationId xmlns:a16="http://schemas.microsoft.com/office/drawing/2014/main" id="{4F3275EA-6C7C-4FE7-8B6B-2E59ADDB40D2}"/>
              </a:ext>
            </a:extLst>
          </p:cNvPr>
          <p:cNvSpPr/>
          <p:nvPr/>
        </p:nvSpPr>
        <p:spPr>
          <a:xfrm flipV="1">
            <a:off x="655320" y="1061375"/>
            <a:ext cx="11250930" cy="18"/>
          </a:xfrm>
          <a:prstGeom prst="line">
            <a:avLst/>
          </a:prstGeom>
          <a:ln w="1905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D0CC04A-F389-4542-9A9E-FBC18D5CC48B}"/>
              </a:ext>
            </a:extLst>
          </p:cNvPr>
          <p:cNvCxnSpPr>
            <a:cxnSpLocks/>
          </p:cNvCxnSpPr>
          <p:nvPr/>
        </p:nvCxnSpPr>
        <p:spPr>
          <a:xfrm>
            <a:off x="5341467" y="3466888"/>
            <a:ext cx="0" cy="1414208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1" name="Group 16">
            <a:extLst>
              <a:ext uri="{FF2B5EF4-FFF2-40B4-BE49-F238E27FC236}">
                <a16:creationId xmlns:a16="http://schemas.microsoft.com/office/drawing/2014/main" id="{EF629CC0-DA8D-4572-AC9D-6307783B4763}"/>
              </a:ext>
            </a:extLst>
          </p:cNvPr>
          <p:cNvGrpSpPr/>
          <p:nvPr/>
        </p:nvGrpSpPr>
        <p:grpSpPr>
          <a:xfrm>
            <a:off x="4492391" y="2982013"/>
            <a:ext cx="1706880" cy="487618"/>
            <a:chOff x="0" y="0"/>
            <a:chExt cx="956945" cy="26916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EBBE0E95-E85C-4635-BF9A-AB5EEA69C5C0}"/>
                </a:ext>
              </a:extLst>
            </p:cNvPr>
            <p:cNvSpPr/>
            <p:nvPr/>
          </p:nvSpPr>
          <p:spPr>
            <a:xfrm>
              <a:off x="0" y="0"/>
              <a:ext cx="956945" cy="269160"/>
            </a:xfrm>
            <a:custGeom>
              <a:avLst/>
              <a:gdLst/>
              <a:ahLst/>
              <a:cxnLst/>
              <a:rect l="l" t="t" r="r" b="b"/>
              <a:pathLst>
                <a:path w="956945" h="269160">
                  <a:moveTo>
                    <a:pt x="0" y="0"/>
                  </a:moveTo>
                  <a:lnTo>
                    <a:pt x="956945" y="0"/>
                  </a:lnTo>
                  <a:lnTo>
                    <a:pt x="956945" y="269160"/>
                  </a:lnTo>
                  <a:lnTo>
                    <a:pt x="0" y="269160"/>
                  </a:lnTo>
                  <a:close/>
                </a:path>
              </a:pathLst>
            </a:custGeom>
            <a:grpFill/>
          </p:spPr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BBA7815-6305-4456-BBC5-BF99FC4241AC}"/>
              </a:ext>
            </a:extLst>
          </p:cNvPr>
          <p:cNvSpPr txBox="1"/>
          <p:nvPr/>
        </p:nvSpPr>
        <p:spPr>
          <a:xfrm>
            <a:off x="4492390" y="3061539"/>
            <a:ext cx="160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SPV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62">
            <a:extLst>
              <a:ext uri="{FF2B5EF4-FFF2-40B4-BE49-F238E27FC236}">
                <a16:creationId xmlns:a16="http://schemas.microsoft.com/office/drawing/2014/main" id="{E2D06A49-4926-4080-94E2-D2F1A09AE8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3187">
            <a:off x="5954658" y="2988554"/>
            <a:ext cx="489225" cy="489225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63699EFE-E9D8-43BD-BB6E-AA4D50F97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8689" y="5281058"/>
            <a:ext cx="349328" cy="36806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047A155-B471-44DF-BF81-62E74EF13CCA}"/>
              </a:ext>
            </a:extLst>
          </p:cNvPr>
          <p:cNvSpPr txBox="1"/>
          <p:nvPr/>
        </p:nvSpPr>
        <p:spPr>
          <a:xfrm>
            <a:off x="5998145" y="5739159"/>
            <a:ext cx="1170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Arial Nova Light" panose="020B0304020202020204" pitchFamily="34" charset="0"/>
                <a:cs typeface="Arial" panose="020B0604020202020204" pitchFamily="34" charset="0"/>
              </a:rPr>
              <a:t>Moveables</a:t>
            </a:r>
            <a:endParaRPr lang="ru-RU" sz="1200" b="1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FAAF1F-8AA7-4F52-9E5C-85E85FF7D648}"/>
              </a:ext>
            </a:extLst>
          </p:cNvPr>
          <p:cNvSpPr txBox="1"/>
          <p:nvPr/>
        </p:nvSpPr>
        <p:spPr>
          <a:xfrm>
            <a:off x="3665067" y="5754432"/>
            <a:ext cx="1170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 Nova Light" panose="020B0304020202020204" pitchFamily="34" charset="0"/>
                <a:cs typeface="Arial" panose="020B0604020202020204" pitchFamily="34" charset="0"/>
              </a:rPr>
              <a:t>Real Estate</a:t>
            </a:r>
            <a:endParaRPr lang="ru-RU" sz="1200" b="1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0B23FB5-162B-4D61-ACA8-43CF98EB8A47}"/>
              </a:ext>
            </a:extLst>
          </p:cNvPr>
          <p:cNvCxnSpPr>
            <a:cxnSpLocks/>
          </p:cNvCxnSpPr>
          <p:nvPr/>
        </p:nvCxnSpPr>
        <p:spPr>
          <a:xfrm>
            <a:off x="4140405" y="4881096"/>
            <a:ext cx="2431611" cy="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673417B-974E-487D-82EA-4BE5DF23EA7E}"/>
              </a:ext>
            </a:extLst>
          </p:cNvPr>
          <p:cNvCxnSpPr>
            <a:cxnSpLocks/>
          </p:cNvCxnSpPr>
          <p:nvPr/>
        </p:nvCxnSpPr>
        <p:spPr>
          <a:xfrm>
            <a:off x="6572016" y="4881096"/>
            <a:ext cx="1740" cy="324912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1BE7C6D-EEC9-46C5-8069-D4B04CAC3508}"/>
              </a:ext>
            </a:extLst>
          </p:cNvPr>
          <p:cNvCxnSpPr>
            <a:cxnSpLocks/>
          </p:cNvCxnSpPr>
          <p:nvPr/>
        </p:nvCxnSpPr>
        <p:spPr>
          <a:xfrm>
            <a:off x="4144365" y="4881096"/>
            <a:ext cx="1740" cy="324912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7B9E77B-6C3E-4818-AE2B-D69F518A5F14}"/>
              </a:ext>
            </a:extLst>
          </p:cNvPr>
          <p:cNvSpPr txBox="1"/>
          <p:nvPr/>
        </p:nvSpPr>
        <p:spPr>
          <a:xfrm>
            <a:off x="5356210" y="3860888"/>
            <a:ext cx="2052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Direct ownership of the assets (Registered ownership)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7" name="Group 16">
            <a:extLst>
              <a:ext uri="{FF2B5EF4-FFF2-40B4-BE49-F238E27FC236}">
                <a16:creationId xmlns:a16="http://schemas.microsoft.com/office/drawing/2014/main" id="{F88BFDC3-DCDB-4117-8F5F-9F62865F70E5}"/>
              </a:ext>
            </a:extLst>
          </p:cNvPr>
          <p:cNvGrpSpPr/>
          <p:nvPr/>
        </p:nvGrpSpPr>
        <p:grpSpPr>
          <a:xfrm>
            <a:off x="6778342" y="1357799"/>
            <a:ext cx="1706880" cy="487618"/>
            <a:chOff x="0" y="0"/>
            <a:chExt cx="956945" cy="269160"/>
          </a:xfrm>
          <a:solidFill>
            <a:srgbClr val="148A76"/>
          </a:solidFill>
        </p:grpSpPr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6A79F673-32F9-4AC8-9E3C-D61F71B7900A}"/>
                </a:ext>
              </a:extLst>
            </p:cNvPr>
            <p:cNvSpPr/>
            <p:nvPr/>
          </p:nvSpPr>
          <p:spPr>
            <a:xfrm>
              <a:off x="0" y="0"/>
              <a:ext cx="956945" cy="269160"/>
            </a:xfrm>
            <a:custGeom>
              <a:avLst/>
              <a:gdLst/>
              <a:ahLst/>
              <a:cxnLst/>
              <a:rect l="l" t="t" r="r" b="b"/>
              <a:pathLst>
                <a:path w="956945" h="269160">
                  <a:moveTo>
                    <a:pt x="0" y="0"/>
                  </a:moveTo>
                  <a:lnTo>
                    <a:pt x="956945" y="0"/>
                  </a:lnTo>
                  <a:lnTo>
                    <a:pt x="956945" y="269160"/>
                  </a:lnTo>
                  <a:lnTo>
                    <a:pt x="0" y="269160"/>
                  </a:lnTo>
                  <a:close/>
                </a:path>
              </a:pathLst>
            </a:custGeom>
            <a:grpFill/>
          </p:spPr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9ACE1D5D-FB81-4BDA-A65D-03DFE65C3958}"/>
              </a:ext>
            </a:extLst>
          </p:cNvPr>
          <p:cNvSpPr txBox="1"/>
          <p:nvPr/>
        </p:nvSpPr>
        <p:spPr>
          <a:xfrm>
            <a:off x="6778341" y="1437325"/>
            <a:ext cx="160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Originators 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" name="Group 16">
            <a:extLst>
              <a:ext uri="{FF2B5EF4-FFF2-40B4-BE49-F238E27FC236}">
                <a16:creationId xmlns:a16="http://schemas.microsoft.com/office/drawing/2014/main" id="{451A8C35-A1F1-40AB-BB16-DFD813D511D7}"/>
              </a:ext>
            </a:extLst>
          </p:cNvPr>
          <p:cNvGrpSpPr/>
          <p:nvPr/>
        </p:nvGrpSpPr>
        <p:grpSpPr>
          <a:xfrm>
            <a:off x="2433525" y="1353419"/>
            <a:ext cx="1706880" cy="487618"/>
            <a:chOff x="0" y="0"/>
            <a:chExt cx="956945" cy="269160"/>
          </a:xfrm>
          <a:solidFill>
            <a:srgbClr val="148A76"/>
          </a:solidFill>
        </p:grpSpPr>
        <p:sp>
          <p:nvSpPr>
            <p:cNvPr id="103" name="Freeform 17">
              <a:extLst>
                <a:ext uri="{FF2B5EF4-FFF2-40B4-BE49-F238E27FC236}">
                  <a16:creationId xmlns:a16="http://schemas.microsoft.com/office/drawing/2014/main" id="{057BB09A-4ABC-480D-B1F8-B5CEB50B3F5D}"/>
                </a:ext>
              </a:extLst>
            </p:cNvPr>
            <p:cNvSpPr/>
            <p:nvPr/>
          </p:nvSpPr>
          <p:spPr>
            <a:xfrm>
              <a:off x="0" y="0"/>
              <a:ext cx="956945" cy="269160"/>
            </a:xfrm>
            <a:custGeom>
              <a:avLst/>
              <a:gdLst/>
              <a:ahLst/>
              <a:cxnLst/>
              <a:rect l="l" t="t" r="r" b="b"/>
              <a:pathLst>
                <a:path w="956945" h="269160">
                  <a:moveTo>
                    <a:pt x="0" y="0"/>
                  </a:moveTo>
                  <a:lnTo>
                    <a:pt x="956945" y="0"/>
                  </a:lnTo>
                  <a:lnTo>
                    <a:pt x="956945" y="269160"/>
                  </a:lnTo>
                  <a:lnTo>
                    <a:pt x="0" y="269160"/>
                  </a:lnTo>
                  <a:close/>
                </a:path>
              </a:pathLst>
            </a:custGeom>
            <a:grpFill/>
          </p:spPr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B94FBAEF-0344-4A6B-AFE6-D0C36412BF9F}"/>
              </a:ext>
            </a:extLst>
          </p:cNvPr>
          <p:cNvSpPr txBox="1"/>
          <p:nvPr/>
        </p:nvSpPr>
        <p:spPr>
          <a:xfrm>
            <a:off x="2433524" y="1432945"/>
            <a:ext cx="160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Investors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4" name="Picture 28">
            <a:extLst>
              <a:ext uri="{FF2B5EF4-FFF2-40B4-BE49-F238E27FC236}">
                <a16:creationId xmlns:a16="http://schemas.microsoft.com/office/drawing/2014/main" id="{8A49EBA9-ECDC-4F6D-9926-FB329C79DD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99722" y="3595780"/>
            <a:ext cx="410988" cy="372903"/>
          </a:xfrm>
          <a:prstGeom prst="rect">
            <a:avLst/>
          </a:prstGeom>
        </p:spPr>
      </p:pic>
      <p:pic>
        <p:nvPicPr>
          <p:cNvPr id="159" name="Picture 63">
            <a:extLst>
              <a:ext uri="{FF2B5EF4-FFF2-40B4-BE49-F238E27FC236}">
                <a16:creationId xmlns:a16="http://schemas.microsoft.com/office/drawing/2014/main" id="{68FC9115-4C5F-4554-9D8B-74F55B975FE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42074" y="3562584"/>
            <a:ext cx="334096" cy="334096"/>
          </a:xfrm>
          <a:prstGeom prst="rect">
            <a:avLst/>
          </a:prstGeom>
        </p:spPr>
      </p:pic>
      <p:pic>
        <p:nvPicPr>
          <p:cNvPr id="160" name="Picture 64">
            <a:extLst>
              <a:ext uri="{FF2B5EF4-FFF2-40B4-BE49-F238E27FC236}">
                <a16:creationId xmlns:a16="http://schemas.microsoft.com/office/drawing/2014/main" id="{1F9F46BC-A3B5-472D-8A19-3DEB7B66E83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937458" y="3562584"/>
            <a:ext cx="334096" cy="334096"/>
          </a:xfrm>
          <a:prstGeom prst="rect">
            <a:avLst/>
          </a:prstGeom>
        </p:spPr>
      </p:pic>
      <p:pic>
        <p:nvPicPr>
          <p:cNvPr id="164" name="Graphic 163" descr="Coins">
            <a:extLst>
              <a:ext uri="{FF2B5EF4-FFF2-40B4-BE49-F238E27FC236}">
                <a16:creationId xmlns:a16="http://schemas.microsoft.com/office/drawing/2014/main" id="{BDC88158-4055-4831-A7DB-1DCDAA38B1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76111" y="2379645"/>
            <a:ext cx="296835" cy="296835"/>
          </a:xfrm>
          <a:prstGeom prst="rect">
            <a:avLst/>
          </a:prstGeom>
        </p:spPr>
      </p:pic>
      <p:pic>
        <p:nvPicPr>
          <p:cNvPr id="174" name="Picture 54">
            <a:extLst>
              <a:ext uri="{FF2B5EF4-FFF2-40B4-BE49-F238E27FC236}">
                <a16:creationId xmlns:a16="http://schemas.microsoft.com/office/drawing/2014/main" id="{FA653EC6-A14B-4361-B603-CAB04E025D2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537776" y="1354285"/>
            <a:ext cx="487619" cy="487619"/>
          </a:xfrm>
          <a:prstGeom prst="rect">
            <a:avLst/>
          </a:prstGeom>
        </p:spPr>
      </p:pic>
      <p:pic>
        <p:nvPicPr>
          <p:cNvPr id="176" name="Graphic 175" descr="Car">
            <a:extLst>
              <a:ext uri="{FF2B5EF4-FFF2-40B4-BE49-F238E27FC236}">
                <a16:creationId xmlns:a16="http://schemas.microsoft.com/office/drawing/2014/main" id="{61D9D424-EAC3-4A54-B3F5-61804D3F7B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28206" y="5300003"/>
            <a:ext cx="487620" cy="487620"/>
          </a:xfrm>
          <a:prstGeom prst="rect">
            <a:avLst/>
          </a:prstGeom>
        </p:spPr>
      </p:pic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A64A12C1-7BC7-426E-8971-CB23B131B1A9}"/>
              </a:ext>
            </a:extLst>
          </p:cNvPr>
          <p:cNvCxnSpPr>
            <a:cxnSpLocks/>
          </p:cNvCxnSpPr>
          <p:nvPr/>
        </p:nvCxnSpPr>
        <p:spPr>
          <a:xfrm flipV="1">
            <a:off x="7734712" y="1822487"/>
            <a:ext cx="0" cy="1551062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CDC94975-0237-4697-B238-C6B8B0DC90B0}"/>
              </a:ext>
            </a:extLst>
          </p:cNvPr>
          <p:cNvCxnSpPr>
            <a:cxnSpLocks/>
          </p:cNvCxnSpPr>
          <p:nvPr/>
        </p:nvCxnSpPr>
        <p:spPr>
          <a:xfrm>
            <a:off x="6448815" y="3369316"/>
            <a:ext cx="1300519" cy="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8685D8F9-DF7B-4ED1-8D84-4C735967656B}"/>
              </a:ext>
            </a:extLst>
          </p:cNvPr>
          <p:cNvCxnSpPr>
            <a:cxnSpLocks/>
          </p:cNvCxnSpPr>
          <p:nvPr/>
        </p:nvCxnSpPr>
        <p:spPr>
          <a:xfrm flipV="1">
            <a:off x="3245664" y="1830645"/>
            <a:ext cx="0" cy="1300142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CC4BBD80-D758-4E09-B505-16D64669091E}"/>
              </a:ext>
            </a:extLst>
          </p:cNvPr>
          <p:cNvCxnSpPr>
            <a:cxnSpLocks/>
          </p:cNvCxnSpPr>
          <p:nvPr/>
        </p:nvCxnSpPr>
        <p:spPr>
          <a:xfrm>
            <a:off x="3245664" y="3130787"/>
            <a:ext cx="1246726" cy="0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961ACEA9-6C79-4824-A691-65C46823BE47}"/>
              </a:ext>
            </a:extLst>
          </p:cNvPr>
          <p:cNvCxnSpPr>
            <a:cxnSpLocks/>
          </p:cNvCxnSpPr>
          <p:nvPr/>
        </p:nvCxnSpPr>
        <p:spPr>
          <a:xfrm flipV="1">
            <a:off x="2826564" y="1841037"/>
            <a:ext cx="0" cy="1528279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AEA0382F-212C-4AC1-8516-AA7ABDF195EC}"/>
              </a:ext>
            </a:extLst>
          </p:cNvPr>
          <p:cNvCxnSpPr>
            <a:cxnSpLocks/>
          </p:cNvCxnSpPr>
          <p:nvPr/>
        </p:nvCxnSpPr>
        <p:spPr>
          <a:xfrm>
            <a:off x="2826564" y="3369316"/>
            <a:ext cx="1665826" cy="0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6" name="TextBox 195">
            <a:extLst>
              <a:ext uri="{FF2B5EF4-FFF2-40B4-BE49-F238E27FC236}">
                <a16:creationId xmlns:a16="http://schemas.microsoft.com/office/drawing/2014/main" id="{B878C725-3F06-4C13-B01F-1AA43A16F4BC}"/>
              </a:ext>
            </a:extLst>
          </p:cNvPr>
          <p:cNvSpPr txBox="1"/>
          <p:nvPr/>
        </p:nvSpPr>
        <p:spPr>
          <a:xfrm>
            <a:off x="3626946" y="2299790"/>
            <a:ext cx="1421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Proceeds for the purchase of Sukuk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5AA45D57-3DE7-4FD1-930B-21741A7EADFA}"/>
              </a:ext>
            </a:extLst>
          </p:cNvPr>
          <p:cNvSpPr txBox="1"/>
          <p:nvPr/>
        </p:nvSpPr>
        <p:spPr>
          <a:xfrm>
            <a:off x="3218564" y="3488540"/>
            <a:ext cx="857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Issuance of Sukuk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31705E20-D0A9-458E-86B3-ABD8E906F3D2}"/>
              </a:ext>
            </a:extLst>
          </p:cNvPr>
          <p:cNvSpPr txBox="1"/>
          <p:nvPr/>
        </p:nvSpPr>
        <p:spPr>
          <a:xfrm>
            <a:off x="7789718" y="2362952"/>
            <a:ext cx="1680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Buy-back of assets upon maturity of sukuk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848E6C0F-41EC-45A4-829D-ABAB6D17696C}"/>
              </a:ext>
            </a:extLst>
          </p:cNvPr>
          <p:cNvCxnSpPr>
            <a:cxnSpLocks/>
          </p:cNvCxnSpPr>
          <p:nvPr/>
        </p:nvCxnSpPr>
        <p:spPr>
          <a:xfrm>
            <a:off x="6453211" y="3120140"/>
            <a:ext cx="901315" cy="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9EDE8D19-AA11-46FA-B01E-29A733879DDB}"/>
              </a:ext>
            </a:extLst>
          </p:cNvPr>
          <p:cNvCxnSpPr>
            <a:cxnSpLocks/>
          </p:cNvCxnSpPr>
          <p:nvPr/>
        </p:nvCxnSpPr>
        <p:spPr>
          <a:xfrm flipV="1">
            <a:off x="7350130" y="1841037"/>
            <a:ext cx="0" cy="1289751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8" name="Picture 22">
            <a:extLst>
              <a:ext uri="{FF2B5EF4-FFF2-40B4-BE49-F238E27FC236}">
                <a16:creationId xmlns:a16="http://schemas.microsoft.com/office/drawing/2014/main" id="{F3E4EDF3-1F22-4183-A7D1-C2F708509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70553" y="2304381"/>
            <a:ext cx="349328" cy="368066"/>
          </a:xfrm>
          <a:prstGeom prst="rect">
            <a:avLst/>
          </a:prstGeom>
        </p:spPr>
      </p:pic>
      <p:pic>
        <p:nvPicPr>
          <p:cNvPr id="209" name="Graphic 208" descr="Car">
            <a:extLst>
              <a:ext uri="{FF2B5EF4-FFF2-40B4-BE49-F238E27FC236}">
                <a16:creationId xmlns:a16="http://schemas.microsoft.com/office/drawing/2014/main" id="{12E47709-A62D-4EC8-B2A9-35FAD5C21E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49018" y="2301938"/>
            <a:ext cx="487620" cy="487620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:a16="http://schemas.microsoft.com/office/drawing/2014/main" id="{1F22BFBD-07F8-4FA3-89D1-02C4ECC1DDE7}"/>
              </a:ext>
            </a:extLst>
          </p:cNvPr>
          <p:cNvSpPr txBox="1"/>
          <p:nvPr/>
        </p:nvSpPr>
        <p:spPr>
          <a:xfrm>
            <a:off x="6276299" y="2415371"/>
            <a:ext cx="1353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Sale of assets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6C40513E-0C9A-4F4B-A0D0-CB9083911B58}"/>
              </a:ext>
            </a:extLst>
          </p:cNvPr>
          <p:cNvSpPr/>
          <p:nvPr/>
        </p:nvSpPr>
        <p:spPr>
          <a:xfrm>
            <a:off x="8477143" y="5376357"/>
            <a:ext cx="3166990" cy="742167"/>
          </a:xfrm>
          <a:prstGeom prst="rect">
            <a:avLst/>
          </a:prstGeom>
          <a:noFill/>
          <a:ln w="19050" cap="flat" cmpd="sng" algn="ctr">
            <a:solidFill>
              <a:srgbClr val="00606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Arial Nova Light" panose="020B0304020202020204" pitchFamily="34" charset="0"/>
            </a:endParaRPr>
          </a:p>
        </p:txBody>
      </p: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B7A519CF-D29C-469F-A258-86F29FDD2B48}"/>
              </a:ext>
            </a:extLst>
          </p:cNvPr>
          <p:cNvCxnSpPr>
            <a:cxnSpLocks/>
          </p:cNvCxnSpPr>
          <p:nvPr/>
        </p:nvCxnSpPr>
        <p:spPr>
          <a:xfrm>
            <a:off x="8609608" y="5645222"/>
            <a:ext cx="718969" cy="0"/>
          </a:xfrm>
          <a:prstGeom prst="straightConnector1">
            <a:avLst/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8F85D543-3541-4043-BFD0-AE3047F300E9}"/>
              </a:ext>
            </a:extLst>
          </p:cNvPr>
          <p:cNvCxnSpPr>
            <a:cxnSpLocks/>
          </p:cNvCxnSpPr>
          <p:nvPr/>
        </p:nvCxnSpPr>
        <p:spPr>
          <a:xfrm>
            <a:off x="8609608" y="5910572"/>
            <a:ext cx="718969" cy="0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6" name="TextBox 215">
            <a:extLst>
              <a:ext uri="{FF2B5EF4-FFF2-40B4-BE49-F238E27FC236}">
                <a16:creationId xmlns:a16="http://schemas.microsoft.com/office/drawing/2014/main" id="{D94888CF-EDB4-480E-A8CD-EF4BAA2F80E0}"/>
              </a:ext>
            </a:extLst>
          </p:cNvPr>
          <p:cNvSpPr txBox="1"/>
          <p:nvPr/>
        </p:nvSpPr>
        <p:spPr>
          <a:xfrm>
            <a:off x="9328576" y="5496051"/>
            <a:ext cx="3344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 Nova Light" panose="020B0304020202020204" pitchFamily="34" charset="0"/>
                <a:cs typeface="Arial" panose="020B0604020202020204" pitchFamily="34" charset="0"/>
              </a:rPr>
              <a:t>Issuance of Sukuk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45F83F5B-065C-4817-83DD-F3D4B9CA1F47}"/>
              </a:ext>
            </a:extLst>
          </p:cNvPr>
          <p:cNvSpPr txBox="1"/>
          <p:nvPr/>
        </p:nvSpPr>
        <p:spPr>
          <a:xfrm>
            <a:off x="9337661" y="5762273"/>
            <a:ext cx="3344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 Nova Light" panose="020B0304020202020204" pitchFamily="34" charset="0"/>
                <a:cs typeface="Arial" panose="020B0604020202020204" pitchFamily="34" charset="0"/>
              </a:rPr>
              <a:t>Transfer of Assets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48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0182C2-5C77-4C80-8D5E-325411C4AA24}"/>
              </a:ext>
            </a:extLst>
          </p:cNvPr>
          <p:cNvSpPr txBox="1"/>
          <p:nvPr/>
        </p:nvSpPr>
        <p:spPr>
          <a:xfrm>
            <a:off x="655320" y="604401"/>
            <a:ext cx="804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50A1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ALTERNATIVE STRUCTURE – SUKUK + LEASING (SUKUK AL IJARAH)</a:t>
            </a:r>
            <a:endParaRPr lang="ru-RU" dirty="0">
              <a:solidFill>
                <a:srgbClr val="E50A1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DB8966-BBD3-44B6-AEA2-A50FD4127340}"/>
              </a:ext>
            </a:extLst>
          </p:cNvPr>
          <p:cNvSpPr/>
          <p:nvPr/>
        </p:nvSpPr>
        <p:spPr>
          <a:xfrm>
            <a:off x="0" y="6671799"/>
            <a:ext cx="6969755" cy="182598"/>
          </a:xfrm>
          <a:prstGeom prst="rect">
            <a:avLst/>
          </a:prstGeom>
          <a:solidFill>
            <a:srgbClr val="E50A10"/>
          </a:solidFill>
          <a:ln>
            <a:solidFill>
              <a:srgbClr val="E50A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A009A1-F0E3-430B-8321-ED25C35B8EBC}"/>
              </a:ext>
            </a:extLst>
          </p:cNvPr>
          <p:cNvSpPr/>
          <p:nvPr/>
        </p:nvSpPr>
        <p:spPr>
          <a:xfrm>
            <a:off x="6969755" y="6670944"/>
            <a:ext cx="5222245" cy="182598"/>
          </a:xfrm>
          <a:prstGeom prst="rect">
            <a:avLst/>
          </a:prstGeom>
          <a:solidFill>
            <a:srgbClr val="383838"/>
          </a:solidFill>
          <a:ln>
            <a:solidFill>
              <a:srgbClr val="38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Picture 3">
            <a:extLst>
              <a:ext uri="{FF2B5EF4-FFF2-40B4-BE49-F238E27FC236}">
                <a16:creationId xmlns:a16="http://schemas.microsoft.com/office/drawing/2014/main" id="{ACA525A1-D047-4BEA-B9FF-F411743B7A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80133" y="690484"/>
            <a:ext cx="1526117" cy="197166"/>
          </a:xfrm>
          <a:prstGeom prst="rect">
            <a:avLst/>
          </a:prstGeom>
        </p:spPr>
      </p:pic>
      <p:sp>
        <p:nvSpPr>
          <p:cNvPr id="36" name="AutoShape 4">
            <a:extLst>
              <a:ext uri="{FF2B5EF4-FFF2-40B4-BE49-F238E27FC236}">
                <a16:creationId xmlns:a16="http://schemas.microsoft.com/office/drawing/2014/main" id="{4F3275EA-6C7C-4FE7-8B6B-2E59ADDB40D2}"/>
              </a:ext>
            </a:extLst>
          </p:cNvPr>
          <p:cNvSpPr/>
          <p:nvPr/>
        </p:nvSpPr>
        <p:spPr>
          <a:xfrm flipV="1">
            <a:off x="655320" y="1061375"/>
            <a:ext cx="11250930" cy="18"/>
          </a:xfrm>
          <a:prstGeom prst="line">
            <a:avLst/>
          </a:prstGeom>
          <a:ln w="1905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8338DB3-AC0F-4108-832A-AB57BE25D1BE}"/>
              </a:ext>
            </a:extLst>
          </p:cNvPr>
          <p:cNvSpPr/>
          <p:nvPr/>
        </p:nvSpPr>
        <p:spPr>
          <a:xfrm>
            <a:off x="3828895" y="5314932"/>
            <a:ext cx="3647562" cy="918700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2AA41BF5-2C47-4A70-A284-E59CD711C884}"/>
              </a:ext>
            </a:extLst>
          </p:cNvPr>
          <p:cNvCxnSpPr>
            <a:cxnSpLocks/>
          </p:cNvCxnSpPr>
          <p:nvPr/>
        </p:nvCxnSpPr>
        <p:spPr>
          <a:xfrm>
            <a:off x="3049472" y="1963466"/>
            <a:ext cx="0" cy="550536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8B83A9F9-78BD-4223-BE5D-D9555CD9ED59}"/>
              </a:ext>
            </a:extLst>
          </p:cNvPr>
          <p:cNvCxnSpPr>
            <a:cxnSpLocks/>
          </p:cNvCxnSpPr>
          <p:nvPr/>
        </p:nvCxnSpPr>
        <p:spPr>
          <a:xfrm>
            <a:off x="3049472" y="2508399"/>
            <a:ext cx="1727910" cy="0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C0DDB93B-3EDC-463F-822E-63DC9BE8803D}"/>
              </a:ext>
            </a:extLst>
          </p:cNvPr>
          <p:cNvCxnSpPr>
            <a:cxnSpLocks/>
          </p:cNvCxnSpPr>
          <p:nvPr/>
        </p:nvCxnSpPr>
        <p:spPr>
          <a:xfrm>
            <a:off x="5632626" y="2944096"/>
            <a:ext cx="18331" cy="2045923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00" name="Group 16">
            <a:extLst>
              <a:ext uri="{FF2B5EF4-FFF2-40B4-BE49-F238E27FC236}">
                <a16:creationId xmlns:a16="http://schemas.microsoft.com/office/drawing/2014/main" id="{11106952-7CF3-407B-BBA2-10AA0B27016C}"/>
              </a:ext>
            </a:extLst>
          </p:cNvPr>
          <p:cNvGrpSpPr/>
          <p:nvPr/>
        </p:nvGrpSpPr>
        <p:grpSpPr>
          <a:xfrm>
            <a:off x="4791888" y="2456478"/>
            <a:ext cx="1706880" cy="487618"/>
            <a:chOff x="0" y="0"/>
            <a:chExt cx="956945" cy="26916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01" name="Freeform 17">
              <a:extLst>
                <a:ext uri="{FF2B5EF4-FFF2-40B4-BE49-F238E27FC236}">
                  <a16:creationId xmlns:a16="http://schemas.microsoft.com/office/drawing/2014/main" id="{905F6CEF-D67F-477B-A7ED-B7BB4859AE0A}"/>
                </a:ext>
              </a:extLst>
            </p:cNvPr>
            <p:cNvSpPr/>
            <p:nvPr/>
          </p:nvSpPr>
          <p:spPr>
            <a:xfrm>
              <a:off x="0" y="0"/>
              <a:ext cx="956945" cy="269160"/>
            </a:xfrm>
            <a:custGeom>
              <a:avLst/>
              <a:gdLst/>
              <a:ahLst/>
              <a:cxnLst/>
              <a:rect l="l" t="t" r="r" b="b"/>
              <a:pathLst>
                <a:path w="956945" h="269160">
                  <a:moveTo>
                    <a:pt x="0" y="0"/>
                  </a:moveTo>
                  <a:lnTo>
                    <a:pt x="956945" y="0"/>
                  </a:lnTo>
                  <a:lnTo>
                    <a:pt x="956945" y="269160"/>
                  </a:lnTo>
                  <a:lnTo>
                    <a:pt x="0" y="269160"/>
                  </a:lnTo>
                  <a:close/>
                </a:path>
              </a:pathLst>
            </a:custGeom>
            <a:grpFill/>
          </p:spPr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6E11484C-3F6F-4973-B09C-4B01C74BFEE2}"/>
              </a:ext>
            </a:extLst>
          </p:cNvPr>
          <p:cNvSpPr txBox="1"/>
          <p:nvPr/>
        </p:nvSpPr>
        <p:spPr>
          <a:xfrm>
            <a:off x="4791887" y="2536004"/>
            <a:ext cx="160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SPV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" name="Picture 62">
            <a:extLst>
              <a:ext uri="{FF2B5EF4-FFF2-40B4-BE49-F238E27FC236}">
                <a16:creationId xmlns:a16="http://schemas.microsoft.com/office/drawing/2014/main" id="{25E7CC90-0EF7-4E8C-B9D2-6CCF30759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3187">
            <a:off x="6254155" y="2463019"/>
            <a:ext cx="489225" cy="489225"/>
          </a:xfrm>
          <a:prstGeom prst="rect">
            <a:avLst/>
          </a:prstGeom>
        </p:spPr>
      </p:pic>
      <p:pic>
        <p:nvPicPr>
          <p:cNvPr id="107" name="Picture 22">
            <a:extLst>
              <a:ext uri="{FF2B5EF4-FFF2-40B4-BE49-F238E27FC236}">
                <a16:creationId xmlns:a16="http://schemas.microsoft.com/office/drawing/2014/main" id="{C988C6C3-B90D-4753-9F16-90422A985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98179" y="5389981"/>
            <a:ext cx="349328" cy="368066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8859FD49-517D-49EC-9FAC-6A5E19C45C0D}"/>
              </a:ext>
            </a:extLst>
          </p:cNvPr>
          <p:cNvSpPr txBox="1"/>
          <p:nvPr/>
        </p:nvSpPr>
        <p:spPr>
          <a:xfrm>
            <a:off x="6307635" y="5848082"/>
            <a:ext cx="1170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Arial Nova Light" panose="020B0304020202020204" pitchFamily="34" charset="0"/>
                <a:cs typeface="Arial" panose="020B0604020202020204" pitchFamily="34" charset="0"/>
              </a:rPr>
              <a:t>Moveables</a:t>
            </a:r>
            <a:endParaRPr lang="ru-RU" sz="1200" b="1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6BE1AB3-4504-4B04-A909-6BAD350134FF}"/>
              </a:ext>
            </a:extLst>
          </p:cNvPr>
          <p:cNvSpPr txBox="1"/>
          <p:nvPr/>
        </p:nvSpPr>
        <p:spPr>
          <a:xfrm>
            <a:off x="3974557" y="5863355"/>
            <a:ext cx="1170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 Nova Light" panose="020B0304020202020204" pitchFamily="34" charset="0"/>
                <a:cs typeface="Arial" panose="020B0604020202020204" pitchFamily="34" charset="0"/>
              </a:rPr>
              <a:t>Real Estate</a:t>
            </a:r>
            <a:endParaRPr lang="ru-RU" sz="1200" b="1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7647E15-04A8-45E3-8D22-6EDD8413923D}"/>
              </a:ext>
            </a:extLst>
          </p:cNvPr>
          <p:cNvCxnSpPr>
            <a:cxnSpLocks/>
          </p:cNvCxnSpPr>
          <p:nvPr/>
        </p:nvCxnSpPr>
        <p:spPr>
          <a:xfrm>
            <a:off x="9079008" y="1963466"/>
            <a:ext cx="0" cy="572538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9EDB1A30-E17D-4308-BC24-1FC29F02D606}"/>
              </a:ext>
            </a:extLst>
          </p:cNvPr>
          <p:cNvCxnSpPr>
            <a:cxnSpLocks/>
          </p:cNvCxnSpPr>
          <p:nvPr/>
        </p:nvCxnSpPr>
        <p:spPr>
          <a:xfrm>
            <a:off x="6754706" y="2536004"/>
            <a:ext cx="2324302" cy="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48B9B35-8A4D-4F9F-A7C0-B83DEEED23E5}"/>
              </a:ext>
            </a:extLst>
          </p:cNvPr>
          <p:cNvCxnSpPr>
            <a:cxnSpLocks/>
          </p:cNvCxnSpPr>
          <p:nvPr/>
        </p:nvCxnSpPr>
        <p:spPr>
          <a:xfrm>
            <a:off x="4449895" y="4990019"/>
            <a:ext cx="2431611" cy="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05A2D6D3-22B5-4629-86F8-E899CB417562}"/>
              </a:ext>
            </a:extLst>
          </p:cNvPr>
          <p:cNvCxnSpPr>
            <a:cxnSpLocks/>
          </p:cNvCxnSpPr>
          <p:nvPr/>
        </p:nvCxnSpPr>
        <p:spPr>
          <a:xfrm>
            <a:off x="6881506" y="4990019"/>
            <a:ext cx="1740" cy="324912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20B64630-660A-4AEE-A613-46A28699DE78}"/>
              </a:ext>
            </a:extLst>
          </p:cNvPr>
          <p:cNvCxnSpPr>
            <a:cxnSpLocks/>
          </p:cNvCxnSpPr>
          <p:nvPr/>
        </p:nvCxnSpPr>
        <p:spPr>
          <a:xfrm>
            <a:off x="4453855" y="4990019"/>
            <a:ext cx="1740" cy="324912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02C5C60D-1F7E-464A-A62F-CDB0CF875B69}"/>
              </a:ext>
            </a:extLst>
          </p:cNvPr>
          <p:cNvSpPr txBox="1"/>
          <p:nvPr/>
        </p:nvSpPr>
        <p:spPr>
          <a:xfrm>
            <a:off x="6812445" y="2033058"/>
            <a:ext cx="2421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Acquisition of sukuk + Beneficial Ownership of Assets 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757CA7D-096D-4053-927C-C47EB14CC6E2}"/>
              </a:ext>
            </a:extLst>
          </p:cNvPr>
          <p:cNvSpPr txBox="1"/>
          <p:nvPr/>
        </p:nvSpPr>
        <p:spPr>
          <a:xfrm>
            <a:off x="5650957" y="3926402"/>
            <a:ext cx="162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Direct ownership of the assets 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7" name="Group 16">
            <a:extLst>
              <a:ext uri="{FF2B5EF4-FFF2-40B4-BE49-F238E27FC236}">
                <a16:creationId xmlns:a16="http://schemas.microsoft.com/office/drawing/2014/main" id="{C8F8C5DD-525B-4976-8ECC-30B59AFBC440}"/>
              </a:ext>
            </a:extLst>
          </p:cNvPr>
          <p:cNvGrpSpPr/>
          <p:nvPr/>
        </p:nvGrpSpPr>
        <p:grpSpPr>
          <a:xfrm>
            <a:off x="8288305" y="1509830"/>
            <a:ext cx="1706880" cy="487618"/>
            <a:chOff x="0" y="0"/>
            <a:chExt cx="956945" cy="26916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18" name="Freeform 17">
              <a:extLst>
                <a:ext uri="{FF2B5EF4-FFF2-40B4-BE49-F238E27FC236}">
                  <a16:creationId xmlns:a16="http://schemas.microsoft.com/office/drawing/2014/main" id="{891F8935-805A-4297-A7DF-218FBFDE9B76}"/>
                </a:ext>
              </a:extLst>
            </p:cNvPr>
            <p:cNvSpPr/>
            <p:nvPr/>
          </p:nvSpPr>
          <p:spPr>
            <a:xfrm>
              <a:off x="0" y="0"/>
              <a:ext cx="956945" cy="269160"/>
            </a:xfrm>
            <a:custGeom>
              <a:avLst/>
              <a:gdLst/>
              <a:ahLst/>
              <a:cxnLst/>
              <a:rect l="l" t="t" r="r" b="b"/>
              <a:pathLst>
                <a:path w="956945" h="269160">
                  <a:moveTo>
                    <a:pt x="0" y="0"/>
                  </a:moveTo>
                  <a:lnTo>
                    <a:pt x="956945" y="0"/>
                  </a:lnTo>
                  <a:lnTo>
                    <a:pt x="956945" y="269160"/>
                  </a:lnTo>
                  <a:lnTo>
                    <a:pt x="0" y="269160"/>
                  </a:lnTo>
                  <a:close/>
                </a:path>
              </a:pathLst>
            </a:custGeom>
            <a:grpFill/>
          </p:spPr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7A95763D-F05D-4AC4-AF97-73CA140D6F08}"/>
              </a:ext>
            </a:extLst>
          </p:cNvPr>
          <p:cNvSpPr txBox="1"/>
          <p:nvPr/>
        </p:nvSpPr>
        <p:spPr>
          <a:xfrm>
            <a:off x="8288304" y="1589356"/>
            <a:ext cx="160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Investors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0" name="Group 16">
            <a:extLst>
              <a:ext uri="{FF2B5EF4-FFF2-40B4-BE49-F238E27FC236}">
                <a16:creationId xmlns:a16="http://schemas.microsoft.com/office/drawing/2014/main" id="{79BA7B35-7AA3-4E03-BF96-5A5420736F86}"/>
              </a:ext>
            </a:extLst>
          </p:cNvPr>
          <p:cNvGrpSpPr/>
          <p:nvPr/>
        </p:nvGrpSpPr>
        <p:grpSpPr>
          <a:xfrm>
            <a:off x="2140197" y="1497850"/>
            <a:ext cx="1706880" cy="487618"/>
            <a:chOff x="0" y="0"/>
            <a:chExt cx="956945" cy="26916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21" name="Freeform 17">
              <a:extLst>
                <a:ext uri="{FF2B5EF4-FFF2-40B4-BE49-F238E27FC236}">
                  <a16:creationId xmlns:a16="http://schemas.microsoft.com/office/drawing/2014/main" id="{362C24B0-AD4A-4192-953C-5BE38795B892}"/>
                </a:ext>
              </a:extLst>
            </p:cNvPr>
            <p:cNvSpPr/>
            <p:nvPr/>
          </p:nvSpPr>
          <p:spPr>
            <a:xfrm>
              <a:off x="0" y="0"/>
              <a:ext cx="956945" cy="269160"/>
            </a:xfrm>
            <a:custGeom>
              <a:avLst/>
              <a:gdLst/>
              <a:ahLst/>
              <a:cxnLst/>
              <a:rect l="l" t="t" r="r" b="b"/>
              <a:pathLst>
                <a:path w="956945" h="269160">
                  <a:moveTo>
                    <a:pt x="0" y="0"/>
                  </a:moveTo>
                  <a:lnTo>
                    <a:pt x="956945" y="0"/>
                  </a:lnTo>
                  <a:lnTo>
                    <a:pt x="956945" y="269160"/>
                  </a:lnTo>
                  <a:lnTo>
                    <a:pt x="0" y="269160"/>
                  </a:lnTo>
                  <a:close/>
                </a:path>
              </a:pathLst>
            </a:custGeom>
            <a:grpFill/>
          </p:spPr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E28C6359-C6AE-4805-94E0-11DFFE7C3088}"/>
              </a:ext>
            </a:extLst>
          </p:cNvPr>
          <p:cNvSpPr txBox="1"/>
          <p:nvPr/>
        </p:nvSpPr>
        <p:spPr>
          <a:xfrm>
            <a:off x="2186245" y="1576762"/>
            <a:ext cx="160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Originator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DFF81A4B-A380-4C82-A76B-569B4E7D6A44}"/>
              </a:ext>
            </a:extLst>
          </p:cNvPr>
          <p:cNvCxnSpPr>
            <a:cxnSpLocks/>
          </p:cNvCxnSpPr>
          <p:nvPr/>
        </p:nvCxnSpPr>
        <p:spPr>
          <a:xfrm>
            <a:off x="3847077" y="1728485"/>
            <a:ext cx="1785549" cy="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2BAAB727-F3DE-4601-8A33-AE94B62C04CE}"/>
              </a:ext>
            </a:extLst>
          </p:cNvPr>
          <p:cNvCxnSpPr>
            <a:cxnSpLocks/>
          </p:cNvCxnSpPr>
          <p:nvPr/>
        </p:nvCxnSpPr>
        <p:spPr>
          <a:xfrm>
            <a:off x="5632626" y="1728485"/>
            <a:ext cx="0" cy="727993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1648954D-53BE-42C0-A989-6B51617C3CCC}"/>
              </a:ext>
            </a:extLst>
          </p:cNvPr>
          <p:cNvCxnSpPr>
            <a:cxnSpLocks/>
          </p:cNvCxnSpPr>
          <p:nvPr/>
        </p:nvCxnSpPr>
        <p:spPr>
          <a:xfrm>
            <a:off x="2782983" y="1974353"/>
            <a:ext cx="0" cy="823749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57BFB131-3B32-42E2-A0D2-1B9FC1146947}"/>
              </a:ext>
            </a:extLst>
          </p:cNvPr>
          <p:cNvCxnSpPr>
            <a:cxnSpLocks/>
          </p:cNvCxnSpPr>
          <p:nvPr/>
        </p:nvCxnSpPr>
        <p:spPr>
          <a:xfrm flipV="1">
            <a:off x="2782983" y="2798102"/>
            <a:ext cx="2008904" cy="11384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5F5600A3-2715-4254-BBF2-12DB54AF19FC}"/>
              </a:ext>
            </a:extLst>
          </p:cNvPr>
          <p:cNvCxnSpPr>
            <a:cxnSpLocks/>
          </p:cNvCxnSpPr>
          <p:nvPr/>
        </p:nvCxnSpPr>
        <p:spPr>
          <a:xfrm>
            <a:off x="9241132" y="1974353"/>
            <a:ext cx="0" cy="837806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91C7A0F6-09C3-432D-AE22-9BBD1D25A0EC}"/>
              </a:ext>
            </a:extLst>
          </p:cNvPr>
          <p:cNvCxnSpPr>
            <a:cxnSpLocks/>
          </p:cNvCxnSpPr>
          <p:nvPr/>
        </p:nvCxnSpPr>
        <p:spPr>
          <a:xfrm>
            <a:off x="6784736" y="2812159"/>
            <a:ext cx="2456396" cy="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E6FC13B5-CF28-40BC-8014-E6A053EC68EA}"/>
              </a:ext>
            </a:extLst>
          </p:cNvPr>
          <p:cNvSpPr txBox="1"/>
          <p:nvPr/>
        </p:nvSpPr>
        <p:spPr>
          <a:xfrm>
            <a:off x="2878137" y="2820285"/>
            <a:ext cx="2123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Leasing of the asset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Graphic 129" descr="Car">
            <a:extLst>
              <a:ext uri="{FF2B5EF4-FFF2-40B4-BE49-F238E27FC236}">
                <a16:creationId xmlns:a16="http://schemas.microsoft.com/office/drawing/2014/main" id="{FEF9D98B-D2EB-44D7-9090-4F3CD243A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37696" y="5408926"/>
            <a:ext cx="487620" cy="487620"/>
          </a:xfrm>
          <a:prstGeom prst="rect">
            <a:avLst/>
          </a:prstGeom>
        </p:spPr>
      </p:pic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04535555-1189-4522-87AB-5DC8AC13DBAF}"/>
              </a:ext>
            </a:extLst>
          </p:cNvPr>
          <p:cNvCxnSpPr>
            <a:cxnSpLocks/>
          </p:cNvCxnSpPr>
          <p:nvPr/>
        </p:nvCxnSpPr>
        <p:spPr>
          <a:xfrm>
            <a:off x="2467903" y="5758047"/>
            <a:ext cx="1360992" cy="0"/>
          </a:xfrm>
          <a:prstGeom prst="straightConnector1">
            <a:avLst/>
          </a:prstGeom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B5FA8B05-8AA0-4BB9-AFEA-71D43A6B164C}"/>
              </a:ext>
            </a:extLst>
          </p:cNvPr>
          <p:cNvCxnSpPr>
            <a:cxnSpLocks/>
          </p:cNvCxnSpPr>
          <p:nvPr/>
        </p:nvCxnSpPr>
        <p:spPr>
          <a:xfrm>
            <a:off x="2467903" y="1997448"/>
            <a:ext cx="0" cy="3760599"/>
          </a:xfrm>
          <a:prstGeom prst="straightConnector1">
            <a:avLst/>
          </a:prstGeom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606E126E-C85A-4B6D-AF45-159731EB1228}"/>
              </a:ext>
            </a:extLst>
          </p:cNvPr>
          <p:cNvSpPr txBox="1"/>
          <p:nvPr/>
        </p:nvSpPr>
        <p:spPr>
          <a:xfrm>
            <a:off x="2467903" y="3826755"/>
            <a:ext cx="2123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Use of the asset on the basis of lease arrangements 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39AC1CB-FF59-4BAB-BAF3-D3C699277887}"/>
              </a:ext>
            </a:extLst>
          </p:cNvPr>
          <p:cNvSpPr txBox="1"/>
          <p:nvPr/>
        </p:nvSpPr>
        <p:spPr>
          <a:xfrm>
            <a:off x="3088385" y="2153086"/>
            <a:ext cx="2123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Rights of lease of assets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9" name="Picture 28">
            <a:extLst>
              <a:ext uri="{FF2B5EF4-FFF2-40B4-BE49-F238E27FC236}">
                <a16:creationId xmlns:a16="http://schemas.microsoft.com/office/drawing/2014/main" id="{34A14DB9-0681-45E2-AC83-BCCAFAB5A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067168" y="2972407"/>
            <a:ext cx="410988" cy="372903"/>
          </a:xfrm>
          <a:prstGeom prst="rect">
            <a:avLst/>
          </a:prstGeom>
        </p:spPr>
      </p:pic>
      <p:pic>
        <p:nvPicPr>
          <p:cNvPr id="140" name="Picture 63">
            <a:extLst>
              <a:ext uri="{FF2B5EF4-FFF2-40B4-BE49-F238E27FC236}">
                <a16:creationId xmlns:a16="http://schemas.microsoft.com/office/drawing/2014/main" id="{82906CC3-A8C1-429F-A340-CF366AF0388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609520" y="2939211"/>
            <a:ext cx="334096" cy="334096"/>
          </a:xfrm>
          <a:prstGeom prst="rect">
            <a:avLst/>
          </a:prstGeom>
        </p:spPr>
      </p:pic>
      <p:pic>
        <p:nvPicPr>
          <p:cNvPr id="141" name="Picture 64">
            <a:extLst>
              <a:ext uri="{FF2B5EF4-FFF2-40B4-BE49-F238E27FC236}">
                <a16:creationId xmlns:a16="http://schemas.microsoft.com/office/drawing/2014/main" id="{EE419466-60B6-41F0-9746-7FCD4579367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04904" y="2939211"/>
            <a:ext cx="334096" cy="334096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62D79B5B-CB0F-432E-BBF8-056B934CB3CD}"/>
              </a:ext>
            </a:extLst>
          </p:cNvPr>
          <p:cNvSpPr txBox="1"/>
          <p:nvPr/>
        </p:nvSpPr>
        <p:spPr>
          <a:xfrm>
            <a:off x="7486010" y="2865167"/>
            <a:ext cx="857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Issuance of Sukuk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" name="Picture 22">
            <a:extLst>
              <a:ext uri="{FF2B5EF4-FFF2-40B4-BE49-F238E27FC236}">
                <a16:creationId xmlns:a16="http://schemas.microsoft.com/office/drawing/2014/main" id="{E7E5DA8D-074C-4EDD-AFFA-ECE3B8105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70146" y="1265635"/>
            <a:ext cx="349328" cy="368066"/>
          </a:xfrm>
          <a:prstGeom prst="rect">
            <a:avLst/>
          </a:prstGeom>
        </p:spPr>
      </p:pic>
      <p:pic>
        <p:nvPicPr>
          <p:cNvPr id="144" name="Graphic 143" descr="Car">
            <a:extLst>
              <a:ext uri="{FF2B5EF4-FFF2-40B4-BE49-F238E27FC236}">
                <a16:creationId xmlns:a16="http://schemas.microsoft.com/office/drawing/2014/main" id="{7D39725D-0D19-4952-92A0-F8A16DFEE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48611" y="1263192"/>
            <a:ext cx="487620" cy="487620"/>
          </a:xfrm>
          <a:prstGeom prst="rect">
            <a:avLst/>
          </a:prstGeom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9E6992D4-F63F-4698-8844-AFB6DD516E61}"/>
              </a:ext>
            </a:extLst>
          </p:cNvPr>
          <p:cNvSpPr txBox="1"/>
          <p:nvPr/>
        </p:nvSpPr>
        <p:spPr>
          <a:xfrm>
            <a:off x="4775892" y="1376625"/>
            <a:ext cx="1353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Sale of assets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505EB360-7A6F-4230-9436-642FC62B1009}"/>
              </a:ext>
            </a:extLst>
          </p:cNvPr>
          <p:cNvSpPr/>
          <p:nvPr/>
        </p:nvSpPr>
        <p:spPr>
          <a:xfrm>
            <a:off x="8477143" y="5376357"/>
            <a:ext cx="3166990" cy="742167"/>
          </a:xfrm>
          <a:prstGeom prst="rect">
            <a:avLst/>
          </a:prstGeom>
          <a:noFill/>
          <a:ln w="19050" cap="flat" cmpd="sng" algn="ctr">
            <a:solidFill>
              <a:srgbClr val="00606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Arial Nova Light" panose="020B0304020202020204" pitchFamily="34" charset="0"/>
            </a:endParaRPr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83136F2C-7ECA-4FFE-BB40-AC1CDD521509}"/>
              </a:ext>
            </a:extLst>
          </p:cNvPr>
          <p:cNvCxnSpPr>
            <a:cxnSpLocks/>
          </p:cNvCxnSpPr>
          <p:nvPr/>
        </p:nvCxnSpPr>
        <p:spPr>
          <a:xfrm>
            <a:off x="8609608" y="5645222"/>
            <a:ext cx="718969" cy="0"/>
          </a:xfrm>
          <a:prstGeom prst="straightConnector1">
            <a:avLst/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87724AC-B076-4E70-95F1-36C430616356}"/>
              </a:ext>
            </a:extLst>
          </p:cNvPr>
          <p:cNvCxnSpPr>
            <a:cxnSpLocks/>
          </p:cNvCxnSpPr>
          <p:nvPr/>
        </p:nvCxnSpPr>
        <p:spPr>
          <a:xfrm>
            <a:off x="8609608" y="5910572"/>
            <a:ext cx="718969" cy="0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1112D044-B773-4F4E-BEB5-E79B9AE2215E}"/>
              </a:ext>
            </a:extLst>
          </p:cNvPr>
          <p:cNvSpPr txBox="1"/>
          <p:nvPr/>
        </p:nvSpPr>
        <p:spPr>
          <a:xfrm>
            <a:off x="9328576" y="5496051"/>
            <a:ext cx="3344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 Nova Light" panose="020B0304020202020204" pitchFamily="34" charset="0"/>
                <a:cs typeface="Arial" panose="020B0604020202020204" pitchFamily="34" charset="0"/>
              </a:rPr>
              <a:t>Issuance of Sukuk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28008A8E-A8DB-473C-AC69-9C9B0673585E}"/>
              </a:ext>
            </a:extLst>
          </p:cNvPr>
          <p:cNvSpPr txBox="1"/>
          <p:nvPr/>
        </p:nvSpPr>
        <p:spPr>
          <a:xfrm>
            <a:off x="9337661" y="5762273"/>
            <a:ext cx="3344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 Nova Light" panose="020B0304020202020204" pitchFamily="34" charset="0"/>
                <a:cs typeface="Arial" panose="020B0604020202020204" pitchFamily="34" charset="0"/>
              </a:rPr>
              <a:t>Transfer of Assets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011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F49F3B3-E66E-4DF4-A685-43BF0EB1CCA9}"/>
              </a:ext>
            </a:extLst>
          </p:cNvPr>
          <p:cNvCxnSpPr>
            <a:cxnSpLocks/>
          </p:cNvCxnSpPr>
          <p:nvPr/>
        </p:nvCxnSpPr>
        <p:spPr>
          <a:xfrm>
            <a:off x="8566392" y="3578026"/>
            <a:ext cx="1813741" cy="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EE96839-6B2F-4CB1-8D23-9D25307068D3}"/>
              </a:ext>
            </a:extLst>
          </p:cNvPr>
          <p:cNvCxnSpPr>
            <a:cxnSpLocks/>
          </p:cNvCxnSpPr>
          <p:nvPr/>
        </p:nvCxnSpPr>
        <p:spPr>
          <a:xfrm>
            <a:off x="8745980" y="2388537"/>
            <a:ext cx="0" cy="956075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AutoShape 4">
            <a:extLst>
              <a:ext uri="{FF2B5EF4-FFF2-40B4-BE49-F238E27FC236}">
                <a16:creationId xmlns:a16="http://schemas.microsoft.com/office/drawing/2014/main" id="{15BABE7A-C887-4A03-B886-1032A73F8911}"/>
              </a:ext>
            </a:extLst>
          </p:cNvPr>
          <p:cNvSpPr/>
          <p:nvPr/>
        </p:nvSpPr>
        <p:spPr>
          <a:xfrm flipV="1">
            <a:off x="655320" y="1061375"/>
            <a:ext cx="11250930" cy="18"/>
          </a:xfrm>
          <a:prstGeom prst="line">
            <a:avLst/>
          </a:prstGeom>
          <a:ln w="1905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9DC273F6-BA34-4FEC-A6A7-33ED14EBB9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80133" y="690484"/>
            <a:ext cx="1526117" cy="1971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B3E2BC-80CD-4A59-B4FD-68F307402912}"/>
              </a:ext>
            </a:extLst>
          </p:cNvPr>
          <p:cNvSpPr txBox="1"/>
          <p:nvPr/>
        </p:nvSpPr>
        <p:spPr>
          <a:xfrm>
            <a:off x="555593" y="345204"/>
            <a:ext cx="9542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50A1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THE CURRENT RULES ESTABLISHED UNDER THE CIVIL LEGISLATION OF THE REPUBLIC OF UZBEKISTAN RENDER SUKUK ISSUANE TRANSACTIONS UNIMPLEMENTABLE</a:t>
            </a:r>
            <a:endParaRPr lang="ru-RU" dirty="0">
              <a:solidFill>
                <a:srgbClr val="E50A1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44B492A-7C96-4995-AD33-CD832349220F}"/>
              </a:ext>
            </a:extLst>
          </p:cNvPr>
          <p:cNvSpPr/>
          <p:nvPr/>
        </p:nvSpPr>
        <p:spPr>
          <a:xfrm>
            <a:off x="0" y="6671799"/>
            <a:ext cx="6969755" cy="182598"/>
          </a:xfrm>
          <a:prstGeom prst="rect">
            <a:avLst/>
          </a:prstGeom>
          <a:solidFill>
            <a:srgbClr val="E50A10"/>
          </a:solidFill>
          <a:ln>
            <a:solidFill>
              <a:srgbClr val="E50A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42841B8-074C-46F7-A486-3EF5A4E2F8B6}"/>
              </a:ext>
            </a:extLst>
          </p:cNvPr>
          <p:cNvSpPr/>
          <p:nvPr/>
        </p:nvSpPr>
        <p:spPr>
          <a:xfrm>
            <a:off x="6969755" y="6670944"/>
            <a:ext cx="5222245" cy="182598"/>
          </a:xfrm>
          <a:prstGeom prst="rect">
            <a:avLst/>
          </a:prstGeom>
          <a:solidFill>
            <a:srgbClr val="383838"/>
          </a:solidFill>
          <a:ln>
            <a:solidFill>
              <a:srgbClr val="38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77253BF-2624-4164-BE15-85CB09A73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005173"/>
              </p:ext>
            </p:extLst>
          </p:nvPr>
        </p:nvGraphicFramePr>
        <p:xfrm>
          <a:off x="655320" y="1235118"/>
          <a:ext cx="4743819" cy="4226694"/>
        </p:xfrm>
        <a:graphic>
          <a:graphicData uri="http://schemas.openxmlformats.org/drawingml/2006/table">
            <a:tbl>
              <a:tblPr firstRow="1" firstCol="1" bandRow="1"/>
              <a:tblGrid>
                <a:gridCol w="4743819">
                  <a:extLst>
                    <a:ext uri="{9D8B030D-6E8A-4147-A177-3AD203B41FA5}">
                      <a16:colId xmlns:a16="http://schemas.microsoft.com/office/drawing/2014/main" val="1975457979"/>
                    </a:ext>
                  </a:extLst>
                </a:gridCol>
              </a:tblGrid>
              <a:tr h="4982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Arial Nova Light" panose="020B030402020202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Current provisions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Arial Nova Light" panose="020B0304020202020204" pitchFamily="34" charset="0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195788"/>
                  </a:ext>
                </a:extLst>
              </a:tr>
              <a:tr h="3728474">
                <a:tc>
                  <a:txBody>
                    <a:bodyPr/>
                    <a:lstStyle/>
                    <a:p>
                      <a:pPr marL="171450" indent="-17145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20000"/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SimSun" panose="02010600030101010101" pitchFamily="2" charset="-122"/>
                          <a:cs typeface="Cambria" panose="02040503050406030204" pitchFamily="18" charset="0"/>
                        </a:rPr>
                        <a:t>The concept of beneficiary ownership is not recognized under Uzbek Law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20000"/>
                        <a:buFont typeface="Courier New" panose="02070309020205020404" pitchFamily="49" charset="0"/>
                        <a:buChar char="o"/>
                      </a:pP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Arial Nova Light" panose="020B0304020202020204" pitchFamily="34" charset="0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  <a:p>
                      <a:pPr marL="171450" indent="-17145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20000"/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SimSun" panose="02010600030101010101" pitchFamily="2" charset="-122"/>
                          <a:cs typeface="Cambria" panose="02040503050406030204" pitchFamily="18" charset="0"/>
                        </a:rPr>
                        <a:t>The rights of ownership with respect to an asset are only valid upon their registration in the name of the entity submitting such registration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20000"/>
                        <a:buFont typeface="Courier New" panose="02070309020205020404" pitchFamily="49" charset="0"/>
                        <a:buChar char="o"/>
                      </a:pP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Arial Nova Light" panose="020B0304020202020204" pitchFamily="34" charset="0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  <a:p>
                      <a:pPr marL="171450" indent="-17145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20000"/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SimSun" panose="02010600030101010101" pitchFamily="2" charset="-122"/>
                          <a:cs typeface="Cambria" panose="02040503050406030204" pitchFamily="18" charset="0"/>
                        </a:rPr>
                        <a:t>The entity designated in the registry is deemed to be the full owner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4821713"/>
                  </a:ext>
                </a:extLst>
              </a:tr>
            </a:tbl>
          </a:graphicData>
        </a:graphic>
      </p:graphicFrame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8DCAD7E-BA0D-47A0-90B7-A608C390724A}"/>
              </a:ext>
            </a:extLst>
          </p:cNvPr>
          <p:cNvCxnSpPr>
            <a:cxnSpLocks/>
          </p:cNvCxnSpPr>
          <p:nvPr/>
        </p:nvCxnSpPr>
        <p:spPr>
          <a:xfrm>
            <a:off x="6993191" y="2025075"/>
            <a:ext cx="0" cy="3257604"/>
          </a:xfrm>
          <a:prstGeom prst="straightConnector1">
            <a:avLst/>
          </a:prstGeom>
          <a:ln w="19050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7" name="Group 16">
            <a:extLst>
              <a:ext uri="{FF2B5EF4-FFF2-40B4-BE49-F238E27FC236}">
                <a16:creationId xmlns:a16="http://schemas.microsoft.com/office/drawing/2014/main" id="{39539C25-FD13-47B1-ACB3-FCF06BD829AE}"/>
              </a:ext>
            </a:extLst>
          </p:cNvPr>
          <p:cNvGrpSpPr/>
          <p:nvPr/>
        </p:nvGrpSpPr>
        <p:grpSpPr>
          <a:xfrm>
            <a:off x="7875535" y="3344612"/>
            <a:ext cx="1706880" cy="487618"/>
            <a:chOff x="0" y="0"/>
            <a:chExt cx="956945" cy="26916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833EE130-418B-419A-908E-577DADF4F436}"/>
                </a:ext>
              </a:extLst>
            </p:cNvPr>
            <p:cNvSpPr/>
            <p:nvPr/>
          </p:nvSpPr>
          <p:spPr>
            <a:xfrm>
              <a:off x="0" y="0"/>
              <a:ext cx="956945" cy="269160"/>
            </a:xfrm>
            <a:custGeom>
              <a:avLst/>
              <a:gdLst/>
              <a:ahLst/>
              <a:cxnLst/>
              <a:rect l="l" t="t" r="r" b="b"/>
              <a:pathLst>
                <a:path w="956945" h="269160">
                  <a:moveTo>
                    <a:pt x="0" y="0"/>
                  </a:moveTo>
                  <a:lnTo>
                    <a:pt x="956945" y="0"/>
                  </a:lnTo>
                  <a:lnTo>
                    <a:pt x="956945" y="269160"/>
                  </a:lnTo>
                  <a:lnTo>
                    <a:pt x="0" y="269160"/>
                  </a:lnTo>
                  <a:close/>
                </a:path>
              </a:pathLst>
            </a:custGeom>
            <a:grpFill/>
          </p:spPr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BF4857D-C19C-4FF9-AAFF-0FF7832F761D}"/>
              </a:ext>
            </a:extLst>
          </p:cNvPr>
          <p:cNvSpPr txBox="1"/>
          <p:nvPr/>
        </p:nvSpPr>
        <p:spPr>
          <a:xfrm>
            <a:off x="7875534" y="3424138"/>
            <a:ext cx="160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SPV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62">
            <a:extLst>
              <a:ext uri="{FF2B5EF4-FFF2-40B4-BE49-F238E27FC236}">
                <a16:creationId xmlns:a16="http://schemas.microsoft.com/office/drawing/2014/main" id="{EEED34A8-2422-4563-8047-D8887E53CC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3187">
            <a:off x="9337802" y="3351153"/>
            <a:ext cx="489225" cy="489225"/>
          </a:xfrm>
          <a:prstGeom prst="rect">
            <a:avLst/>
          </a:prstGeom>
        </p:spPr>
      </p:pic>
      <p:pic>
        <p:nvPicPr>
          <p:cNvPr id="46" name="Picture 22">
            <a:extLst>
              <a:ext uri="{FF2B5EF4-FFF2-40B4-BE49-F238E27FC236}">
                <a16:creationId xmlns:a16="http://schemas.microsoft.com/office/drawing/2014/main" id="{FC25D461-8C41-4B8D-8228-5CB514068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53461" y="4942893"/>
            <a:ext cx="492519" cy="51893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180F0B9-302D-4AB2-A434-EC85016C4BA2}"/>
              </a:ext>
            </a:extLst>
          </p:cNvPr>
          <p:cNvSpPr txBox="1"/>
          <p:nvPr/>
        </p:nvSpPr>
        <p:spPr>
          <a:xfrm>
            <a:off x="8160699" y="5565792"/>
            <a:ext cx="1170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 Nova Light" panose="020B0304020202020204" pitchFamily="34" charset="0"/>
                <a:cs typeface="Arial" panose="020B0604020202020204" pitchFamily="34" charset="0"/>
              </a:rPr>
              <a:t>Assets</a:t>
            </a:r>
            <a:endParaRPr lang="ru-RU" sz="1200" b="1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660806F-F4BC-4FF1-BBDE-80675F8CD129}"/>
              </a:ext>
            </a:extLst>
          </p:cNvPr>
          <p:cNvCxnSpPr>
            <a:cxnSpLocks/>
          </p:cNvCxnSpPr>
          <p:nvPr/>
        </p:nvCxnSpPr>
        <p:spPr>
          <a:xfrm>
            <a:off x="10513616" y="1991093"/>
            <a:ext cx="0" cy="3220802"/>
          </a:xfrm>
          <a:prstGeom prst="straightConnector1">
            <a:avLst/>
          </a:prstGeom>
          <a:ln w="19050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5" name="Group 16">
            <a:extLst>
              <a:ext uri="{FF2B5EF4-FFF2-40B4-BE49-F238E27FC236}">
                <a16:creationId xmlns:a16="http://schemas.microsoft.com/office/drawing/2014/main" id="{DF38C574-3014-4EE7-9A12-6C63D1BF236F}"/>
              </a:ext>
            </a:extLst>
          </p:cNvPr>
          <p:cNvGrpSpPr/>
          <p:nvPr/>
        </p:nvGrpSpPr>
        <p:grpSpPr>
          <a:xfrm>
            <a:off x="9722913" y="1537457"/>
            <a:ext cx="1706880" cy="487618"/>
            <a:chOff x="0" y="0"/>
            <a:chExt cx="956945" cy="26916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66" name="Freeform 17">
              <a:extLst>
                <a:ext uri="{FF2B5EF4-FFF2-40B4-BE49-F238E27FC236}">
                  <a16:creationId xmlns:a16="http://schemas.microsoft.com/office/drawing/2014/main" id="{8CED6BC8-2EE1-4CDD-997C-0BDF7054C266}"/>
                </a:ext>
              </a:extLst>
            </p:cNvPr>
            <p:cNvSpPr/>
            <p:nvPr/>
          </p:nvSpPr>
          <p:spPr>
            <a:xfrm>
              <a:off x="0" y="0"/>
              <a:ext cx="956945" cy="269160"/>
            </a:xfrm>
            <a:custGeom>
              <a:avLst/>
              <a:gdLst/>
              <a:ahLst/>
              <a:cxnLst/>
              <a:rect l="l" t="t" r="r" b="b"/>
              <a:pathLst>
                <a:path w="956945" h="269160">
                  <a:moveTo>
                    <a:pt x="0" y="0"/>
                  </a:moveTo>
                  <a:lnTo>
                    <a:pt x="956945" y="0"/>
                  </a:lnTo>
                  <a:lnTo>
                    <a:pt x="956945" y="269160"/>
                  </a:lnTo>
                  <a:lnTo>
                    <a:pt x="0" y="269160"/>
                  </a:lnTo>
                  <a:close/>
                </a:path>
              </a:pathLst>
            </a:custGeom>
            <a:grpFill/>
          </p:spPr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164AA445-0FA5-4798-B4CC-2B98F1A5F256}"/>
              </a:ext>
            </a:extLst>
          </p:cNvPr>
          <p:cNvSpPr txBox="1"/>
          <p:nvPr/>
        </p:nvSpPr>
        <p:spPr>
          <a:xfrm>
            <a:off x="9722912" y="1616983"/>
            <a:ext cx="160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Investors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16">
            <a:extLst>
              <a:ext uri="{FF2B5EF4-FFF2-40B4-BE49-F238E27FC236}">
                <a16:creationId xmlns:a16="http://schemas.microsoft.com/office/drawing/2014/main" id="{A12F4DDE-0949-4ABB-8ECD-7783929C050C}"/>
              </a:ext>
            </a:extLst>
          </p:cNvPr>
          <p:cNvGrpSpPr/>
          <p:nvPr/>
        </p:nvGrpSpPr>
        <p:grpSpPr>
          <a:xfrm>
            <a:off x="6190568" y="1541666"/>
            <a:ext cx="1706880" cy="487618"/>
            <a:chOff x="0" y="0"/>
            <a:chExt cx="956945" cy="269160"/>
          </a:xfrm>
          <a:solidFill>
            <a:srgbClr val="148A76"/>
          </a:solidFill>
        </p:grpSpPr>
        <p:sp>
          <p:nvSpPr>
            <p:cNvPr id="69" name="Freeform 17">
              <a:extLst>
                <a:ext uri="{FF2B5EF4-FFF2-40B4-BE49-F238E27FC236}">
                  <a16:creationId xmlns:a16="http://schemas.microsoft.com/office/drawing/2014/main" id="{389AA772-05B3-4034-A035-A51A8D70B744}"/>
                </a:ext>
              </a:extLst>
            </p:cNvPr>
            <p:cNvSpPr/>
            <p:nvPr/>
          </p:nvSpPr>
          <p:spPr>
            <a:xfrm>
              <a:off x="0" y="0"/>
              <a:ext cx="956945" cy="269160"/>
            </a:xfrm>
            <a:custGeom>
              <a:avLst/>
              <a:gdLst/>
              <a:ahLst/>
              <a:cxnLst/>
              <a:rect l="l" t="t" r="r" b="b"/>
              <a:pathLst>
                <a:path w="956945" h="269160">
                  <a:moveTo>
                    <a:pt x="0" y="0"/>
                  </a:moveTo>
                  <a:lnTo>
                    <a:pt x="956945" y="0"/>
                  </a:lnTo>
                  <a:lnTo>
                    <a:pt x="956945" y="269160"/>
                  </a:lnTo>
                  <a:lnTo>
                    <a:pt x="0" y="269160"/>
                  </a:lnTo>
                  <a:close/>
                </a:path>
              </a:pathLst>
            </a:custGeom>
            <a:grpFill/>
          </p:spPr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A0FDCAF0-300C-418C-87E8-07AD94948884}"/>
              </a:ext>
            </a:extLst>
          </p:cNvPr>
          <p:cNvSpPr txBox="1"/>
          <p:nvPr/>
        </p:nvSpPr>
        <p:spPr>
          <a:xfrm>
            <a:off x="6190567" y="1621192"/>
            <a:ext cx="160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Originator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C00E38E-3054-48B1-A0FA-1188AB685211}"/>
              </a:ext>
            </a:extLst>
          </p:cNvPr>
          <p:cNvSpPr txBox="1"/>
          <p:nvPr/>
        </p:nvSpPr>
        <p:spPr>
          <a:xfrm>
            <a:off x="7210060" y="2428014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Equity Ownership 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7B6B4E5-C77C-4B89-9BCC-B6AB4BEDBFA2}"/>
              </a:ext>
            </a:extLst>
          </p:cNvPr>
          <p:cNvCxnSpPr>
            <a:cxnSpLocks/>
          </p:cNvCxnSpPr>
          <p:nvPr/>
        </p:nvCxnSpPr>
        <p:spPr>
          <a:xfrm flipH="1">
            <a:off x="6993192" y="5284004"/>
            <a:ext cx="1167507" cy="0"/>
          </a:xfrm>
          <a:prstGeom prst="straightConnector1">
            <a:avLst/>
          </a:prstGeom>
          <a:ln w="19050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5E2DD09F-DF4F-424A-9A59-04D52B03BC86}"/>
              </a:ext>
            </a:extLst>
          </p:cNvPr>
          <p:cNvCxnSpPr>
            <a:cxnSpLocks/>
          </p:cNvCxnSpPr>
          <p:nvPr/>
        </p:nvCxnSpPr>
        <p:spPr>
          <a:xfrm flipH="1">
            <a:off x="9408847" y="5258433"/>
            <a:ext cx="1104769" cy="0"/>
          </a:xfrm>
          <a:prstGeom prst="straightConnector1">
            <a:avLst/>
          </a:prstGeom>
          <a:ln w="19050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4CF21AD-4B65-4077-9F84-94A3E06A03F5}"/>
              </a:ext>
            </a:extLst>
          </p:cNvPr>
          <p:cNvCxnSpPr>
            <a:cxnSpLocks/>
          </p:cNvCxnSpPr>
          <p:nvPr/>
        </p:nvCxnSpPr>
        <p:spPr>
          <a:xfrm>
            <a:off x="7123628" y="2025075"/>
            <a:ext cx="0" cy="363462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E00EF57-D0B2-4B28-A7B6-88FE7BBE21DB}"/>
              </a:ext>
            </a:extLst>
          </p:cNvPr>
          <p:cNvCxnSpPr>
            <a:cxnSpLocks/>
          </p:cNvCxnSpPr>
          <p:nvPr/>
        </p:nvCxnSpPr>
        <p:spPr>
          <a:xfrm>
            <a:off x="10380134" y="2014681"/>
            <a:ext cx="1" cy="1563345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AEF826F4-E999-4993-BA63-F612B26000CE}"/>
              </a:ext>
            </a:extLst>
          </p:cNvPr>
          <p:cNvCxnSpPr>
            <a:cxnSpLocks/>
          </p:cNvCxnSpPr>
          <p:nvPr/>
        </p:nvCxnSpPr>
        <p:spPr>
          <a:xfrm>
            <a:off x="7123628" y="2388537"/>
            <a:ext cx="1629747" cy="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60709B4-6235-4C46-A26E-DDF0A79FF69E}"/>
              </a:ext>
            </a:extLst>
          </p:cNvPr>
          <p:cNvCxnSpPr>
            <a:cxnSpLocks/>
          </p:cNvCxnSpPr>
          <p:nvPr/>
        </p:nvCxnSpPr>
        <p:spPr>
          <a:xfrm>
            <a:off x="8745980" y="3832230"/>
            <a:ext cx="0" cy="1141655"/>
          </a:xfrm>
          <a:prstGeom prst="straightConnector1">
            <a:avLst/>
          </a:prstGeom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239B8457-9378-42E4-A1DF-6ADA76E044C6}"/>
              </a:ext>
            </a:extLst>
          </p:cNvPr>
          <p:cNvSpPr txBox="1"/>
          <p:nvPr/>
        </p:nvSpPr>
        <p:spPr>
          <a:xfrm>
            <a:off x="8820414" y="4136447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 Nova Light" panose="020B0304020202020204" pitchFamily="34" charset="0"/>
                <a:cs typeface="Arial" panose="020B0604020202020204" pitchFamily="34" charset="0"/>
              </a:rPr>
              <a:t>Title of ownership with respect to the real estate objects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9A1565F-E3EF-4B84-B375-01E09DA72188}"/>
              </a:ext>
            </a:extLst>
          </p:cNvPr>
          <p:cNvSpPr txBox="1"/>
          <p:nvPr/>
        </p:nvSpPr>
        <p:spPr>
          <a:xfrm>
            <a:off x="10525537" y="3180266"/>
            <a:ext cx="919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 Nova Light" panose="020B0304020202020204" pitchFamily="34" charset="0"/>
                <a:cs typeface="Arial" panose="020B0604020202020204" pitchFamily="34" charset="0"/>
              </a:rPr>
              <a:t>No registered title to the assets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24F69B1-4B5A-4A6A-B21B-091803278197}"/>
              </a:ext>
            </a:extLst>
          </p:cNvPr>
          <p:cNvSpPr txBox="1"/>
          <p:nvPr/>
        </p:nvSpPr>
        <p:spPr>
          <a:xfrm>
            <a:off x="6096000" y="3180266"/>
            <a:ext cx="91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 Nova Light" panose="020B0304020202020204" pitchFamily="34" charset="0"/>
                <a:cs typeface="Arial" panose="020B0604020202020204" pitchFamily="34" charset="0"/>
              </a:rPr>
              <a:t>No registered title to the assets </a:t>
            </a:r>
          </a:p>
        </p:txBody>
      </p:sp>
      <p:pic>
        <p:nvPicPr>
          <p:cNvPr id="95" name="Picture 54">
            <a:extLst>
              <a:ext uri="{FF2B5EF4-FFF2-40B4-BE49-F238E27FC236}">
                <a16:creationId xmlns:a16="http://schemas.microsoft.com/office/drawing/2014/main" id="{ED61EF0C-C86F-4A72-9455-9BE875947E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57952" y="1545624"/>
            <a:ext cx="487619" cy="487619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E46A4CE7-D1A5-4A1D-92B7-94FDD7ED17BB}"/>
              </a:ext>
            </a:extLst>
          </p:cNvPr>
          <p:cNvSpPr txBox="1"/>
          <p:nvPr/>
        </p:nvSpPr>
        <p:spPr>
          <a:xfrm>
            <a:off x="9556949" y="2688337"/>
            <a:ext cx="919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 Nova Light" panose="020B0304020202020204" pitchFamily="34" charset="0"/>
                <a:cs typeface="Arial" panose="020B0604020202020204" pitchFamily="34" charset="0"/>
              </a:rPr>
              <a:t>Payments</a:t>
            </a:r>
          </a:p>
        </p:txBody>
      </p:sp>
      <p:pic>
        <p:nvPicPr>
          <p:cNvPr id="105" name="Graphic 104" descr="Car">
            <a:extLst>
              <a:ext uri="{FF2B5EF4-FFF2-40B4-BE49-F238E27FC236}">
                <a16:creationId xmlns:a16="http://schemas.microsoft.com/office/drawing/2014/main" id="{2EB33564-E775-4EA5-80E8-8F7BF97CF6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07850" y="5064565"/>
            <a:ext cx="487620" cy="48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03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2334AC4-02CF-4E5B-A4E9-36F77AAEBE0C}"/>
              </a:ext>
            </a:extLst>
          </p:cNvPr>
          <p:cNvCxnSpPr>
            <a:cxnSpLocks/>
          </p:cNvCxnSpPr>
          <p:nvPr/>
        </p:nvCxnSpPr>
        <p:spPr>
          <a:xfrm flipV="1">
            <a:off x="6892888" y="1761594"/>
            <a:ext cx="3639645" cy="1253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8F79E21-0CF4-4316-88C5-E8E2FF72A7C9}"/>
              </a:ext>
            </a:extLst>
          </p:cNvPr>
          <p:cNvCxnSpPr>
            <a:cxnSpLocks/>
          </p:cNvCxnSpPr>
          <p:nvPr/>
        </p:nvCxnSpPr>
        <p:spPr>
          <a:xfrm>
            <a:off x="6869726" y="5290087"/>
            <a:ext cx="805477" cy="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AutoShape 4">
            <a:extLst>
              <a:ext uri="{FF2B5EF4-FFF2-40B4-BE49-F238E27FC236}">
                <a16:creationId xmlns:a16="http://schemas.microsoft.com/office/drawing/2014/main" id="{15BABE7A-C887-4A03-B886-1032A73F8911}"/>
              </a:ext>
            </a:extLst>
          </p:cNvPr>
          <p:cNvSpPr/>
          <p:nvPr/>
        </p:nvSpPr>
        <p:spPr>
          <a:xfrm flipV="1">
            <a:off x="655320" y="1061375"/>
            <a:ext cx="11250930" cy="18"/>
          </a:xfrm>
          <a:prstGeom prst="line">
            <a:avLst/>
          </a:prstGeom>
          <a:ln w="1905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9DC273F6-BA34-4FEC-A6A7-33ED14EBB9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80133" y="690484"/>
            <a:ext cx="1526117" cy="1971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B3E2BC-80CD-4A59-B4FD-68F307402912}"/>
              </a:ext>
            </a:extLst>
          </p:cNvPr>
          <p:cNvSpPr txBox="1"/>
          <p:nvPr/>
        </p:nvSpPr>
        <p:spPr>
          <a:xfrm>
            <a:off x="555593" y="345204"/>
            <a:ext cx="9542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E50A1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CURRENCY CONTROL LEGISLATION RESTRICTS THE ABILITY OF UZBEK ORIGINATORS TO INCORPORATE SPV COMPANIES ABROAD </a:t>
            </a:r>
            <a:endParaRPr lang="ru-RU" dirty="0">
              <a:solidFill>
                <a:srgbClr val="E50A1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44B492A-7C96-4995-AD33-CD832349220F}"/>
              </a:ext>
            </a:extLst>
          </p:cNvPr>
          <p:cNvSpPr/>
          <p:nvPr/>
        </p:nvSpPr>
        <p:spPr>
          <a:xfrm>
            <a:off x="0" y="6671799"/>
            <a:ext cx="6969755" cy="182598"/>
          </a:xfrm>
          <a:prstGeom prst="rect">
            <a:avLst/>
          </a:prstGeom>
          <a:solidFill>
            <a:srgbClr val="E50A10"/>
          </a:solidFill>
          <a:ln>
            <a:solidFill>
              <a:srgbClr val="E50A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42841B8-074C-46F7-A486-3EF5A4E2F8B6}"/>
              </a:ext>
            </a:extLst>
          </p:cNvPr>
          <p:cNvSpPr/>
          <p:nvPr/>
        </p:nvSpPr>
        <p:spPr>
          <a:xfrm>
            <a:off x="6969755" y="6670944"/>
            <a:ext cx="5222245" cy="182598"/>
          </a:xfrm>
          <a:prstGeom prst="rect">
            <a:avLst/>
          </a:prstGeom>
          <a:solidFill>
            <a:srgbClr val="383838"/>
          </a:solidFill>
          <a:ln>
            <a:solidFill>
              <a:srgbClr val="38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77253BF-2624-4164-BE15-85CB09A73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298270"/>
              </p:ext>
            </p:extLst>
          </p:nvPr>
        </p:nvGraphicFramePr>
        <p:xfrm>
          <a:off x="655320" y="1243972"/>
          <a:ext cx="4970454" cy="4957990"/>
        </p:xfrm>
        <a:graphic>
          <a:graphicData uri="http://schemas.openxmlformats.org/drawingml/2006/table">
            <a:tbl>
              <a:tblPr firstRow="1" firstCol="1" bandRow="1"/>
              <a:tblGrid>
                <a:gridCol w="4970454">
                  <a:extLst>
                    <a:ext uri="{9D8B030D-6E8A-4147-A177-3AD203B41FA5}">
                      <a16:colId xmlns:a16="http://schemas.microsoft.com/office/drawing/2014/main" val="1975457979"/>
                    </a:ext>
                  </a:extLst>
                </a:gridCol>
              </a:tblGrid>
              <a:tr h="325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Arial Nova Light" panose="020B030402020202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Current provisions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Arial Nova Light" panose="020B0304020202020204" pitchFamily="34" charset="0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195788"/>
                  </a:ext>
                </a:extLst>
              </a:tr>
              <a:tr h="2689569">
                <a:tc>
                  <a:txBody>
                    <a:bodyPr/>
                    <a:lstStyle/>
                    <a:p>
                      <a:pPr marL="171450" indent="-17145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30000"/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SimSun" panose="02010600030101010101" pitchFamily="2" charset="-122"/>
                          <a:cs typeface="Cambria" panose="02040503050406030204" pitchFamily="18" charset="0"/>
                        </a:rPr>
                        <a:t>Foreign investments undertaken by residents in favour of foreign entities are recognized as movement capital operations and are subject to regulation</a:t>
                      </a:r>
                    </a:p>
                    <a:p>
                      <a:pPr marL="171450" indent="-17145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30000"/>
                        <a:buFont typeface="Courier New" panose="02070309020205020404" pitchFamily="49" charset="0"/>
                        <a:buChar char="o"/>
                      </a:pPr>
                      <a:endParaRPr lang="en-US" sz="1400" b="0" kern="1200" dirty="0">
                        <a:solidFill>
                          <a:srgbClr val="000000"/>
                        </a:solidFill>
                        <a:effectLst/>
                        <a:latin typeface="Arial Nova Light" panose="020B0304020202020204" pitchFamily="34" charset="0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  <a:p>
                      <a:pPr marL="171450" indent="-17145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30000"/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SimSun" panose="02010600030101010101" pitchFamily="2" charset="-122"/>
                          <a:cs typeface="Cambria" panose="02040503050406030204" pitchFamily="18" charset="0"/>
                        </a:rPr>
                        <a:t>Formation of capital in foreign legal entities is allowed in the amount not exceeding 10,000 USD</a:t>
                      </a:r>
                    </a:p>
                    <a:p>
                      <a:pPr marL="171450" indent="-17145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30000"/>
                        <a:buFont typeface="Courier New" panose="02070309020205020404" pitchFamily="49" charset="0"/>
                        <a:buChar char="o"/>
                      </a:pPr>
                      <a:endParaRPr lang="en-US" sz="1400" b="0" kern="1200" dirty="0">
                        <a:solidFill>
                          <a:srgbClr val="000000"/>
                        </a:solidFill>
                        <a:effectLst/>
                        <a:latin typeface="Arial Nova Light" panose="020B0304020202020204" pitchFamily="34" charset="0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  <a:p>
                      <a:pPr marL="171450" indent="-17145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30000"/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SimSun" panose="02010600030101010101" pitchFamily="2" charset="-122"/>
                          <a:cs typeface="Cambria" panose="02040503050406030204" pitchFamily="18" charset="0"/>
                        </a:rPr>
                        <a:t>Any investments exceeding this threshold are permitted provided that the relevant approval of the Cabinet of Ministers or the President of the Republic of Uzbekistan is obtained</a:t>
                      </a:r>
                    </a:p>
                    <a:p>
                      <a:pPr marL="171450" indent="-17145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30000"/>
                        <a:buFont typeface="Courier New" panose="02070309020205020404" pitchFamily="49" charset="0"/>
                        <a:buChar char="o"/>
                      </a:pPr>
                      <a:endParaRPr lang="en-US" sz="1400" b="0" kern="1200" dirty="0">
                        <a:solidFill>
                          <a:srgbClr val="000000"/>
                        </a:solidFill>
                        <a:effectLst/>
                        <a:latin typeface="Arial Nova Light" panose="020B0304020202020204" pitchFamily="34" charset="0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  <a:p>
                      <a:pPr marL="171450" indent="-17145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30000"/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SimSun" panose="02010600030101010101" pitchFamily="2" charset="-122"/>
                          <a:cs typeface="Cambria" panose="02040503050406030204" pitchFamily="18" charset="0"/>
                        </a:rPr>
                        <a:t>Such threshold restrictions are applicable to cash calls, shareholder loans and acquisition of assets </a:t>
                      </a:r>
                    </a:p>
                    <a:p>
                      <a:pPr marL="171450" indent="-17145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30000"/>
                        <a:buFont typeface="Courier New" panose="02070309020205020404" pitchFamily="49" charset="0"/>
                        <a:buChar char="o"/>
                      </a:pPr>
                      <a:endParaRPr lang="en-US" sz="1400" b="0" kern="1200" dirty="0">
                        <a:solidFill>
                          <a:srgbClr val="000000"/>
                        </a:solidFill>
                        <a:effectLst/>
                        <a:latin typeface="Arial Nova Light" panose="020B0304020202020204" pitchFamily="34" charset="0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  <a:p>
                      <a:pPr marL="171450" indent="-17145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30000"/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0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SimSun" panose="02010600030101010101" pitchFamily="2" charset="-122"/>
                          <a:cs typeface="Cambria" panose="02040503050406030204" pitchFamily="18" charset="0"/>
                        </a:rPr>
                        <a:t>Restrictions in incorporation and financing SPVs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4821713"/>
                  </a:ext>
                </a:extLst>
              </a:tr>
            </a:tbl>
          </a:graphicData>
        </a:graphic>
      </p:graphicFrame>
      <p:grpSp>
        <p:nvGrpSpPr>
          <p:cNvPr id="37" name="Group 16">
            <a:extLst>
              <a:ext uri="{FF2B5EF4-FFF2-40B4-BE49-F238E27FC236}">
                <a16:creationId xmlns:a16="http://schemas.microsoft.com/office/drawing/2014/main" id="{39539C25-FD13-47B1-ACB3-FCF06BD829AE}"/>
              </a:ext>
            </a:extLst>
          </p:cNvPr>
          <p:cNvGrpSpPr/>
          <p:nvPr/>
        </p:nvGrpSpPr>
        <p:grpSpPr>
          <a:xfrm>
            <a:off x="7675204" y="5031129"/>
            <a:ext cx="1706880" cy="487618"/>
            <a:chOff x="0" y="0"/>
            <a:chExt cx="956945" cy="26916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833EE130-418B-419A-908E-577DADF4F436}"/>
                </a:ext>
              </a:extLst>
            </p:cNvPr>
            <p:cNvSpPr/>
            <p:nvPr/>
          </p:nvSpPr>
          <p:spPr>
            <a:xfrm>
              <a:off x="0" y="0"/>
              <a:ext cx="956945" cy="269160"/>
            </a:xfrm>
            <a:custGeom>
              <a:avLst/>
              <a:gdLst/>
              <a:ahLst/>
              <a:cxnLst/>
              <a:rect l="l" t="t" r="r" b="b"/>
              <a:pathLst>
                <a:path w="956945" h="269160">
                  <a:moveTo>
                    <a:pt x="0" y="0"/>
                  </a:moveTo>
                  <a:lnTo>
                    <a:pt x="956945" y="0"/>
                  </a:lnTo>
                  <a:lnTo>
                    <a:pt x="956945" y="269160"/>
                  </a:lnTo>
                  <a:lnTo>
                    <a:pt x="0" y="269160"/>
                  </a:lnTo>
                  <a:close/>
                </a:path>
              </a:pathLst>
            </a:custGeom>
            <a:grpFill/>
          </p:spPr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BF4857D-C19C-4FF9-AAFF-0FF7832F761D}"/>
              </a:ext>
            </a:extLst>
          </p:cNvPr>
          <p:cNvSpPr txBox="1"/>
          <p:nvPr/>
        </p:nvSpPr>
        <p:spPr>
          <a:xfrm>
            <a:off x="7675203" y="5110655"/>
            <a:ext cx="160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SPV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62">
            <a:extLst>
              <a:ext uri="{FF2B5EF4-FFF2-40B4-BE49-F238E27FC236}">
                <a16:creationId xmlns:a16="http://schemas.microsoft.com/office/drawing/2014/main" id="{EEED34A8-2422-4563-8047-D8887E53CC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3187">
            <a:off x="9137471" y="5037670"/>
            <a:ext cx="489225" cy="489225"/>
          </a:xfrm>
          <a:prstGeom prst="rect">
            <a:avLst/>
          </a:prstGeom>
        </p:spPr>
      </p:pic>
      <p:grpSp>
        <p:nvGrpSpPr>
          <p:cNvPr id="68" name="Group 16">
            <a:extLst>
              <a:ext uri="{FF2B5EF4-FFF2-40B4-BE49-F238E27FC236}">
                <a16:creationId xmlns:a16="http://schemas.microsoft.com/office/drawing/2014/main" id="{A12F4DDE-0949-4ABB-8ECD-7783929C050C}"/>
              </a:ext>
            </a:extLst>
          </p:cNvPr>
          <p:cNvGrpSpPr/>
          <p:nvPr/>
        </p:nvGrpSpPr>
        <p:grpSpPr>
          <a:xfrm>
            <a:off x="7873997" y="1450926"/>
            <a:ext cx="1706880" cy="487618"/>
            <a:chOff x="0" y="0"/>
            <a:chExt cx="956945" cy="26916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69" name="Freeform 17">
              <a:extLst>
                <a:ext uri="{FF2B5EF4-FFF2-40B4-BE49-F238E27FC236}">
                  <a16:creationId xmlns:a16="http://schemas.microsoft.com/office/drawing/2014/main" id="{389AA772-05B3-4034-A035-A51A8D70B744}"/>
                </a:ext>
              </a:extLst>
            </p:cNvPr>
            <p:cNvSpPr/>
            <p:nvPr/>
          </p:nvSpPr>
          <p:spPr>
            <a:xfrm>
              <a:off x="0" y="0"/>
              <a:ext cx="956945" cy="269160"/>
            </a:xfrm>
            <a:custGeom>
              <a:avLst/>
              <a:gdLst/>
              <a:ahLst/>
              <a:cxnLst/>
              <a:rect l="l" t="t" r="r" b="b"/>
              <a:pathLst>
                <a:path w="956945" h="269160">
                  <a:moveTo>
                    <a:pt x="0" y="0"/>
                  </a:moveTo>
                  <a:lnTo>
                    <a:pt x="956945" y="0"/>
                  </a:lnTo>
                  <a:lnTo>
                    <a:pt x="956945" y="269160"/>
                  </a:lnTo>
                  <a:lnTo>
                    <a:pt x="0" y="269160"/>
                  </a:lnTo>
                  <a:close/>
                </a:path>
              </a:pathLst>
            </a:custGeom>
            <a:grpFill/>
          </p:spPr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A0FDCAF0-300C-418C-87E8-07AD94948884}"/>
              </a:ext>
            </a:extLst>
          </p:cNvPr>
          <p:cNvSpPr txBox="1"/>
          <p:nvPr/>
        </p:nvSpPr>
        <p:spPr>
          <a:xfrm>
            <a:off x="7873996" y="1530452"/>
            <a:ext cx="1706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Originator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B710F66-8FB1-48FF-87A2-E2552E0B7AEA}"/>
              </a:ext>
            </a:extLst>
          </p:cNvPr>
          <p:cNvCxnSpPr>
            <a:cxnSpLocks/>
          </p:cNvCxnSpPr>
          <p:nvPr/>
        </p:nvCxnSpPr>
        <p:spPr>
          <a:xfrm flipV="1">
            <a:off x="6864787" y="1761595"/>
            <a:ext cx="13293" cy="1566986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698DC6C-34D9-412B-A391-5530220352AA}"/>
              </a:ext>
            </a:extLst>
          </p:cNvPr>
          <p:cNvCxnSpPr>
            <a:cxnSpLocks/>
          </p:cNvCxnSpPr>
          <p:nvPr/>
        </p:nvCxnSpPr>
        <p:spPr>
          <a:xfrm flipV="1">
            <a:off x="10532531" y="1761594"/>
            <a:ext cx="0" cy="526296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Graphic 15" descr="Bank">
            <a:extLst>
              <a:ext uri="{FF2B5EF4-FFF2-40B4-BE49-F238E27FC236}">
                <a16:creationId xmlns:a16="http://schemas.microsoft.com/office/drawing/2014/main" id="{63482DF8-D677-41CB-9878-E4E849A83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24394" y="3328581"/>
            <a:ext cx="616275" cy="61627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A0CD584-C7E3-4D91-A15F-B32C2638ADDD}"/>
              </a:ext>
            </a:extLst>
          </p:cNvPr>
          <p:cNvSpPr txBox="1"/>
          <p:nvPr/>
        </p:nvSpPr>
        <p:spPr>
          <a:xfrm>
            <a:off x="9130930" y="2313905"/>
            <a:ext cx="1252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 Nova Light" panose="020B0304020202020204" pitchFamily="34" charset="0"/>
                <a:cs typeface="Arial" panose="020B0604020202020204" pitchFamily="34" charset="0"/>
              </a:rPr>
              <a:t>Blocking of operations by the Bank</a:t>
            </a:r>
            <a:endParaRPr lang="en-US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Graphic 19" descr="Bank check">
            <a:extLst>
              <a:ext uri="{FF2B5EF4-FFF2-40B4-BE49-F238E27FC236}">
                <a16:creationId xmlns:a16="http://schemas.microsoft.com/office/drawing/2014/main" id="{6A30A51B-5224-473F-9E9E-0930F3C0BA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24394" y="2277248"/>
            <a:ext cx="616275" cy="616275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596B4FC-5C8D-4202-AD63-6027BE74C247}"/>
              </a:ext>
            </a:extLst>
          </p:cNvPr>
          <p:cNvSpPr txBox="1"/>
          <p:nvPr/>
        </p:nvSpPr>
        <p:spPr>
          <a:xfrm>
            <a:off x="9130930" y="3181097"/>
            <a:ext cx="1252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 Nova Light" panose="020B0304020202020204" pitchFamily="34" charset="0"/>
                <a:cs typeface="Arial" panose="020B0604020202020204" pitchFamily="34" charset="0"/>
              </a:rPr>
              <a:t>Approval of the Cabinet of Ministers is obtained</a:t>
            </a:r>
            <a:endParaRPr lang="en-US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48912E6-FBCB-432C-945B-10F4E1412F2D}"/>
              </a:ext>
            </a:extLst>
          </p:cNvPr>
          <p:cNvCxnSpPr>
            <a:cxnSpLocks/>
          </p:cNvCxnSpPr>
          <p:nvPr/>
        </p:nvCxnSpPr>
        <p:spPr>
          <a:xfrm flipV="1">
            <a:off x="10532531" y="3937109"/>
            <a:ext cx="0" cy="37971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4" name="Graphic 63" descr="Bank check">
            <a:extLst>
              <a:ext uri="{FF2B5EF4-FFF2-40B4-BE49-F238E27FC236}">
                <a16:creationId xmlns:a16="http://schemas.microsoft.com/office/drawing/2014/main" id="{22E7F0AA-55D7-49F4-8618-F6E39DCFC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24394" y="4250366"/>
            <a:ext cx="616275" cy="616275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5E418F5-8921-4EB4-B3CE-3BC760B1991B}"/>
              </a:ext>
            </a:extLst>
          </p:cNvPr>
          <p:cNvCxnSpPr>
            <a:cxnSpLocks/>
          </p:cNvCxnSpPr>
          <p:nvPr/>
        </p:nvCxnSpPr>
        <p:spPr>
          <a:xfrm flipV="1">
            <a:off x="10531741" y="4788187"/>
            <a:ext cx="0" cy="50190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1E5E2AE-53B2-4DA9-A28A-F778E32C47B4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9626606" y="5286265"/>
            <a:ext cx="920803" cy="2648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AF861E1F-EB78-4C35-8614-F9816F02B810}"/>
              </a:ext>
            </a:extLst>
          </p:cNvPr>
          <p:cNvCxnSpPr>
            <a:cxnSpLocks/>
          </p:cNvCxnSpPr>
          <p:nvPr/>
        </p:nvCxnSpPr>
        <p:spPr>
          <a:xfrm flipV="1">
            <a:off x="10531741" y="2828474"/>
            <a:ext cx="0" cy="37971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5BF7760D-B58D-4B88-9D5F-F33A623C2B83}"/>
              </a:ext>
            </a:extLst>
          </p:cNvPr>
          <p:cNvSpPr txBox="1"/>
          <p:nvPr/>
        </p:nvSpPr>
        <p:spPr>
          <a:xfrm>
            <a:off x="10840669" y="3297741"/>
            <a:ext cx="1252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&gt;10,000</a:t>
            </a:r>
          </a:p>
          <a:p>
            <a:r>
              <a:rPr lang="en-US" sz="1400" b="1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USD</a:t>
            </a:r>
            <a:endParaRPr lang="en-US" sz="1400" b="1" dirty="0">
              <a:solidFill>
                <a:srgbClr val="C0000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1BE7005-5B43-43AC-9687-A5CB0E7EE9F2}"/>
              </a:ext>
            </a:extLst>
          </p:cNvPr>
          <p:cNvSpPr txBox="1"/>
          <p:nvPr/>
        </p:nvSpPr>
        <p:spPr>
          <a:xfrm>
            <a:off x="9130935" y="4200676"/>
            <a:ext cx="1249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 Nova Light" panose="020B0304020202020204" pitchFamily="34" charset="0"/>
                <a:cs typeface="Arial" panose="020B0604020202020204" pitchFamily="34" charset="0"/>
              </a:rPr>
              <a:t>Transfer of Funds is approved</a:t>
            </a:r>
            <a:endParaRPr lang="en-US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Graphic 87" descr="Bank check">
            <a:extLst>
              <a:ext uri="{FF2B5EF4-FFF2-40B4-BE49-F238E27FC236}">
                <a16:creationId xmlns:a16="http://schemas.microsoft.com/office/drawing/2014/main" id="{001FD086-D379-43D4-A8A7-BB839823D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82196" y="3208184"/>
            <a:ext cx="616275" cy="616275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3C7A2CA0-BCF1-444A-BA40-67AF7979BC46}"/>
              </a:ext>
            </a:extLst>
          </p:cNvPr>
          <p:cNvSpPr txBox="1"/>
          <p:nvPr/>
        </p:nvSpPr>
        <p:spPr>
          <a:xfrm>
            <a:off x="7283594" y="3239007"/>
            <a:ext cx="1249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 Nova Light" panose="020B0304020202020204" pitchFamily="34" charset="0"/>
                <a:cs typeface="Arial" panose="020B0604020202020204" pitchFamily="34" charset="0"/>
              </a:rPr>
              <a:t>Transfer of Funds is approved</a:t>
            </a:r>
            <a:endParaRPr lang="en-US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46AB16E-1864-4128-8397-9AE3FE736A8C}"/>
              </a:ext>
            </a:extLst>
          </p:cNvPr>
          <p:cNvCxnSpPr>
            <a:cxnSpLocks/>
          </p:cNvCxnSpPr>
          <p:nvPr/>
        </p:nvCxnSpPr>
        <p:spPr>
          <a:xfrm flipH="1" flipV="1">
            <a:off x="6865529" y="3740348"/>
            <a:ext cx="4196" cy="1548565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5B795606-ADAF-4E6C-B6C3-41684313056C}"/>
              </a:ext>
            </a:extLst>
          </p:cNvPr>
          <p:cNvSpPr txBox="1"/>
          <p:nvPr/>
        </p:nvSpPr>
        <p:spPr>
          <a:xfrm>
            <a:off x="5717449" y="3254711"/>
            <a:ext cx="1252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&lt;10,000</a:t>
            </a:r>
          </a:p>
          <a:p>
            <a:r>
              <a:rPr lang="en-US" sz="1400" b="1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USD</a:t>
            </a:r>
          </a:p>
        </p:txBody>
      </p:sp>
      <p:pic>
        <p:nvPicPr>
          <p:cNvPr id="30" name="Graphic 29" descr="Close">
            <a:extLst>
              <a:ext uri="{FF2B5EF4-FFF2-40B4-BE49-F238E27FC236}">
                <a16:creationId xmlns:a16="http://schemas.microsoft.com/office/drawing/2014/main" id="{5402732E-CE36-4D5F-9982-4AA890B4E8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19850" y="2345665"/>
            <a:ext cx="455118" cy="455118"/>
          </a:xfrm>
          <a:prstGeom prst="rect">
            <a:avLst/>
          </a:prstGeom>
        </p:spPr>
      </p:pic>
      <p:pic>
        <p:nvPicPr>
          <p:cNvPr id="32" name="Graphic 31" descr="Checkmark">
            <a:extLst>
              <a:ext uri="{FF2B5EF4-FFF2-40B4-BE49-F238E27FC236}">
                <a16:creationId xmlns:a16="http://schemas.microsoft.com/office/drawing/2014/main" id="{8BA8555F-25B7-4F1B-8F11-70BD9F904D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24394" y="4220617"/>
            <a:ext cx="606448" cy="60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51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>
            <a:extLst>
              <a:ext uri="{FF2B5EF4-FFF2-40B4-BE49-F238E27FC236}">
                <a16:creationId xmlns:a16="http://schemas.microsoft.com/office/drawing/2014/main" id="{15BABE7A-C887-4A03-B886-1032A73F8911}"/>
              </a:ext>
            </a:extLst>
          </p:cNvPr>
          <p:cNvSpPr/>
          <p:nvPr/>
        </p:nvSpPr>
        <p:spPr>
          <a:xfrm flipV="1">
            <a:off x="655320" y="1061375"/>
            <a:ext cx="11250930" cy="18"/>
          </a:xfrm>
          <a:prstGeom prst="line">
            <a:avLst/>
          </a:prstGeom>
          <a:ln w="1905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9DC273F6-BA34-4FEC-A6A7-33ED14EBB9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80133" y="690484"/>
            <a:ext cx="1526117" cy="1971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B3E2BC-80CD-4A59-B4FD-68F307402912}"/>
              </a:ext>
            </a:extLst>
          </p:cNvPr>
          <p:cNvSpPr txBox="1"/>
          <p:nvPr/>
        </p:nvSpPr>
        <p:spPr>
          <a:xfrm>
            <a:off x="555593" y="345204"/>
            <a:ext cx="9542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E50A1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SUKUK STRUCTURES ARE COMPLICATED FROM THE PERSPECTIVE OF TAXATION, AND LEAD TO SUBSTANTIAL TAX CONSEQUENCES (1/2)</a:t>
            </a:r>
            <a:endParaRPr lang="ru-RU" dirty="0">
              <a:solidFill>
                <a:srgbClr val="E50A1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44B492A-7C96-4995-AD33-CD832349220F}"/>
              </a:ext>
            </a:extLst>
          </p:cNvPr>
          <p:cNvSpPr/>
          <p:nvPr/>
        </p:nvSpPr>
        <p:spPr>
          <a:xfrm>
            <a:off x="0" y="6671799"/>
            <a:ext cx="6969755" cy="182598"/>
          </a:xfrm>
          <a:prstGeom prst="rect">
            <a:avLst/>
          </a:prstGeom>
          <a:solidFill>
            <a:srgbClr val="E50A10"/>
          </a:solidFill>
          <a:ln>
            <a:solidFill>
              <a:srgbClr val="E50A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42841B8-074C-46F7-A486-3EF5A4E2F8B6}"/>
              </a:ext>
            </a:extLst>
          </p:cNvPr>
          <p:cNvSpPr/>
          <p:nvPr/>
        </p:nvSpPr>
        <p:spPr>
          <a:xfrm>
            <a:off x="6969755" y="6670944"/>
            <a:ext cx="5222245" cy="182598"/>
          </a:xfrm>
          <a:prstGeom prst="rect">
            <a:avLst/>
          </a:prstGeom>
          <a:solidFill>
            <a:srgbClr val="383838"/>
          </a:solidFill>
          <a:ln>
            <a:solidFill>
              <a:srgbClr val="38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BC10CC6E-6D64-4B99-B3E4-AD232C556F7B}"/>
              </a:ext>
            </a:extLst>
          </p:cNvPr>
          <p:cNvCxnSpPr>
            <a:cxnSpLocks/>
          </p:cNvCxnSpPr>
          <p:nvPr/>
        </p:nvCxnSpPr>
        <p:spPr>
          <a:xfrm>
            <a:off x="5290216" y="3466888"/>
            <a:ext cx="0" cy="1414208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86" name="Group 16">
            <a:extLst>
              <a:ext uri="{FF2B5EF4-FFF2-40B4-BE49-F238E27FC236}">
                <a16:creationId xmlns:a16="http://schemas.microsoft.com/office/drawing/2014/main" id="{33B6EA3F-3FAE-4C05-BFD2-F811FD87F110}"/>
              </a:ext>
            </a:extLst>
          </p:cNvPr>
          <p:cNvGrpSpPr/>
          <p:nvPr/>
        </p:nvGrpSpPr>
        <p:grpSpPr>
          <a:xfrm>
            <a:off x="4441140" y="2982013"/>
            <a:ext cx="1706880" cy="487618"/>
            <a:chOff x="0" y="0"/>
            <a:chExt cx="956945" cy="26916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7" name="Freeform 17">
              <a:extLst>
                <a:ext uri="{FF2B5EF4-FFF2-40B4-BE49-F238E27FC236}">
                  <a16:creationId xmlns:a16="http://schemas.microsoft.com/office/drawing/2014/main" id="{7B9026D3-7775-4A9F-BF27-A8D6A3DC82C9}"/>
                </a:ext>
              </a:extLst>
            </p:cNvPr>
            <p:cNvSpPr/>
            <p:nvPr/>
          </p:nvSpPr>
          <p:spPr>
            <a:xfrm>
              <a:off x="0" y="0"/>
              <a:ext cx="956945" cy="269160"/>
            </a:xfrm>
            <a:custGeom>
              <a:avLst/>
              <a:gdLst/>
              <a:ahLst/>
              <a:cxnLst/>
              <a:rect l="l" t="t" r="r" b="b"/>
              <a:pathLst>
                <a:path w="956945" h="269160">
                  <a:moveTo>
                    <a:pt x="0" y="0"/>
                  </a:moveTo>
                  <a:lnTo>
                    <a:pt x="956945" y="0"/>
                  </a:lnTo>
                  <a:lnTo>
                    <a:pt x="956945" y="269160"/>
                  </a:lnTo>
                  <a:lnTo>
                    <a:pt x="0" y="269160"/>
                  </a:lnTo>
                  <a:close/>
                </a:path>
              </a:pathLst>
            </a:custGeom>
            <a:grpFill/>
          </p:spPr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C0FDF6FD-CBFD-4330-ACB5-D02DA318BC7D}"/>
              </a:ext>
            </a:extLst>
          </p:cNvPr>
          <p:cNvSpPr txBox="1"/>
          <p:nvPr/>
        </p:nvSpPr>
        <p:spPr>
          <a:xfrm>
            <a:off x="4441139" y="3061539"/>
            <a:ext cx="160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SPV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Picture 62">
            <a:extLst>
              <a:ext uri="{FF2B5EF4-FFF2-40B4-BE49-F238E27FC236}">
                <a16:creationId xmlns:a16="http://schemas.microsoft.com/office/drawing/2014/main" id="{AA36FE86-2627-4A66-A718-BAA04A1B41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3187">
            <a:off x="5903407" y="2988554"/>
            <a:ext cx="489225" cy="489225"/>
          </a:xfrm>
          <a:prstGeom prst="rect">
            <a:avLst/>
          </a:prstGeom>
        </p:spPr>
      </p:pic>
      <p:pic>
        <p:nvPicPr>
          <p:cNvPr id="92" name="Picture 22">
            <a:extLst>
              <a:ext uri="{FF2B5EF4-FFF2-40B4-BE49-F238E27FC236}">
                <a16:creationId xmlns:a16="http://schemas.microsoft.com/office/drawing/2014/main" id="{DB291397-2F80-4947-8F18-F760B57A4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37438" y="5281058"/>
            <a:ext cx="349328" cy="368066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4098B6DF-2ABB-4958-9E30-AE614AB2AAA6}"/>
              </a:ext>
            </a:extLst>
          </p:cNvPr>
          <p:cNvSpPr txBox="1"/>
          <p:nvPr/>
        </p:nvSpPr>
        <p:spPr>
          <a:xfrm>
            <a:off x="5946894" y="5739159"/>
            <a:ext cx="1170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Arial Nova Light" panose="020B0304020202020204" pitchFamily="34" charset="0"/>
                <a:cs typeface="Arial" panose="020B0604020202020204" pitchFamily="34" charset="0"/>
              </a:rPr>
              <a:t>Moveables</a:t>
            </a:r>
            <a:endParaRPr lang="ru-RU" sz="1200" b="1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7729CF8-7704-43D4-99FA-74BBF0C9454A}"/>
              </a:ext>
            </a:extLst>
          </p:cNvPr>
          <p:cNvSpPr txBox="1"/>
          <p:nvPr/>
        </p:nvSpPr>
        <p:spPr>
          <a:xfrm>
            <a:off x="3613816" y="5754432"/>
            <a:ext cx="1170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 Nova Light" panose="020B0304020202020204" pitchFamily="34" charset="0"/>
                <a:cs typeface="Arial" panose="020B0604020202020204" pitchFamily="34" charset="0"/>
              </a:rPr>
              <a:t>Real Estate</a:t>
            </a:r>
            <a:endParaRPr lang="ru-RU" sz="1200" b="1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0E31017F-1707-4086-991C-D06B58D60050}"/>
              </a:ext>
            </a:extLst>
          </p:cNvPr>
          <p:cNvCxnSpPr>
            <a:cxnSpLocks/>
          </p:cNvCxnSpPr>
          <p:nvPr/>
        </p:nvCxnSpPr>
        <p:spPr>
          <a:xfrm>
            <a:off x="4089154" y="4881096"/>
            <a:ext cx="2431611" cy="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EBC398F6-23A2-46DD-9E56-8CA9D7EC0A7D}"/>
              </a:ext>
            </a:extLst>
          </p:cNvPr>
          <p:cNvCxnSpPr>
            <a:cxnSpLocks/>
          </p:cNvCxnSpPr>
          <p:nvPr/>
        </p:nvCxnSpPr>
        <p:spPr>
          <a:xfrm>
            <a:off x="6520765" y="4881096"/>
            <a:ext cx="1740" cy="324912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188EBEA-5B26-48E8-B6D6-56D004481F98}"/>
              </a:ext>
            </a:extLst>
          </p:cNvPr>
          <p:cNvCxnSpPr>
            <a:cxnSpLocks/>
          </p:cNvCxnSpPr>
          <p:nvPr/>
        </p:nvCxnSpPr>
        <p:spPr>
          <a:xfrm>
            <a:off x="4093114" y="4881096"/>
            <a:ext cx="1740" cy="324912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7AD21C96-5080-475A-9198-40F29591A5E9}"/>
              </a:ext>
            </a:extLst>
          </p:cNvPr>
          <p:cNvSpPr txBox="1"/>
          <p:nvPr/>
        </p:nvSpPr>
        <p:spPr>
          <a:xfrm>
            <a:off x="5304958" y="3860888"/>
            <a:ext cx="1669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Direct ownership of the assets (Registered ownership)</a:t>
            </a:r>
          </a:p>
        </p:txBody>
      </p:sp>
      <p:grpSp>
        <p:nvGrpSpPr>
          <p:cNvPr id="107" name="Group 16">
            <a:extLst>
              <a:ext uri="{FF2B5EF4-FFF2-40B4-BE49-F238E27FC236}">
                <a16:creationId xmlns:a16="http://schemas.microsoft.com/office/drawing/2014/main" id="{5E9504F9-8200-42CE-A131-422E743DEC0E}"/>
              </a:ext>
            </a:extLst>
          </p:cNvPr>
          <p:cNvGrpSpPr/>
          <p:nvPr/>
        </p:nvGrpSpPr>
        <p:grpSpPr>
          <a:xfrm>
            <a:off x="6727091" y="1357799"/>
            <a:ext cx="1706880" cy="487618"/>
            <a:chOff x="0" y="0"/>
            <a:chExt cx="956945" cy="269160"/>
          </a:xfrm>
          <a:solidFill>
            <a:srgbClr val="148A76"/>
          </a:solidFill>
        </p:grpSpPr>
        <p:sp>
          <p:nvSpPr>
            <p:cNvPr id="108" name="Freeform 17">
              <a:extLst>
                <a:ext uri="{FF2B5EF4-FFF2-40B4-BE49-F238E27FC236}">
                  <a16:creationId xmlns:a16="http://schemas.microsoft.com/office/drawing/2014/main" id="{47ED9BF4-E938-465D-BFD5-3F946561B9EE}"/>
                </a:ext>
              </a:extLst>
            </p:cNvPr>
            <p:cNvSpPr/>
            <p:nvPr/>
          </p:nvSpPr>
          <p:spPr>
            <a:xfrm>
              <a:off x="0" y="0"/>
              <a:ext cx="956945" cy="269160"/>
            </a:xfrm>
            <a:custGeom>
              <a:avLst/>
              <a:gdLst/>
              <a:ahLst/>
              <a:cxnLst/>
              <a:rect l="l" t="t" r="r" b="b"/>
              <a:pathLst>
                <a:path w="956945" h="269160">
                  <a:moveTo>
                    <a:pt x="0" y="0"/>
                  </a:moveTo>
                  <a:lnTo>
                    <a:pt x="956945" y="0"/>
                  </a:lnTo>
                  <a:lnTo>
                    <a:pt x="956945" y="269160"/>
                  </a:lnTo>
                  <a:lnTo>
                    <a:pt x="0" y="269160"/>
                  </a:lnTo>
                  <a:close/>
                </a:path>
              </a:pathLst>
            </a:custGeom>
            <a:grpFill/>
          </p:spPr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AEA57256-E527-461F-B981-20BB685A6B83}"/>
              </a:ext>
            </a:extLst>
          </p:cNvPr>
          <p:cNvSpPr txBox="1"/>
          <p:nvPr/>
        </p:nvSpPr>
        <p:spPr>
          <a:xfrm>
            <a:off x="6727090" y="1437325"/>
            <a:ext cx="160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Originators 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0" name="Group 16">
            <a:extLst>
              <a:ext uri="{FF2B5EF4-FFF2-40B4-BE49-F238E27FC236}">
                <a16:creationId xmlns:a16="http://schemas.microsoft.com/office/drawing/2014/main" id="{40F28554-1BE6-4546-B43D-BC107C82AA80}"/>
              </a:ext>
            </a:extLst>
          </p:cNvPr>
          <p:cNvGrpSpPr/>
          <p:nvPr/>
        </p:nvGrpSpPr>
        <p:grpSpPr>
          <a:xfrm>
            <a:off x="2382274" y="1353419"/>
            <a:ext cx="1706880" cy="487618"/>
            <a:chOff x="0" y="0"/>
            <a:chExt cx="956945" cy="269160"/>
          </a:xfrm>
          <a:solidFill>
            <a:srgbClr val="148A76"/>
          </a:solidFill>
        </p:grpSpPr>
        <p:sp>
          <p:nvSpPr>
            <p:cNvPr id="111" name="Freeform 17">
              <a:extLst>
                <a:ext uri="{FF2B5EF4-FFF2-40B4-BE49-F238E27FC236}">
                  <a16:creationId xmlns:a16="http://schemas.microsoft.com/office/drawing/2014/main" id="{BD9D30D6-618D-422A-9825-D5E506C93EDC}"/>
                </a:ext>
              </a:extLst>
            </p:cNvPr>
            <p:cNvSpPr/>
            <p:nvPr/>
          </p:nvSpPr>
          <p:spPr>
            <a:xfrm>
              <a:off x="0" y="0"/>
              <a:ext cx="956945" cy="269160"/>
            </a:xfrm>
            <a:custGeom>
              <a:avLst/>
              <a:gdLst/>
              <a:ahLst/>
              <a:cxnLst/>
              <a:rect l="l" t="t" r="r" b="b"/>
              <a:pathLst>
                <a:path w="956945" h="269160">
                  <a:moveTo>
                    <a:pt x="0" y="0"/>
                  </a:moveTo>
                  <a:lnTo>
                    <a:pt x="956945" y="0"/>
                  </a:lnTo>
                  <a:lnTo>
                    <a:pt x="956945" y="269160"/>
                  </a:lnTo>
                  <a:lnTo>
                    <a:pt x="0" y="269160"/>
                  </a:lnTo>
                  <a:close/>
                </a:path>
              </a:pathLst>
            </a:custGeom>
            <a:grpFill/>
          </p:spPr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97CBA23E-8790-4E7B-8196-0AFF0773C146}"/>
              </a:ext>
            </a:extLst>
          </p:cNvPr>
          <p:cNvSpPr txBox="1"/>
          <p:nvPr/>
        </p:nvSpPr>
        <p:spPr>
          <a:xfrm>
            <a:off x="2382273" y="1432945"/>
            <a:ext cx="160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Investors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3" name="Picture 28">
            <a:extLst>
              <a:ext uri="{FF2B5EF4-FFF2-40B4-BE49-F238E27FC236}">
                <a16:creationId xmlns:a16="http://schemas.microsoft.com/office/drawing/2014/main" id="{2F8E1022-36C0-40E4-A98C-C043B0F7A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48471" y="3595780"/>
            <a:ext cx="410988" cy="372903"/>
          </a:xfrm>
          <a:prstGeom prst="rect">
            <a:avLst/>
          </a:prstGeom>
        </p:spPr>
      </p:pic>
      <p:pic>
        <p:nvPicPr>
          <p:cNvPr id="114" name="Picture 63">
            <a:extLst>
              <a:ext uri="{FF2B5EF4-FFF2-40B4-BE49-F238E27FC236}">
                <a16:creationId xmlns:a16="http://schemas.microsoft.com/office/drawing/2014/main" id="{5B122533-6BCA-4FA4-A95D-ACBA26189D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90823" y="3562584"/>
            <a:ext cx="334096" cy="334096"/>
          </a:xfrm>
          <a:prstGeom prst="rect">
            <a:avLst/>
          </a:prstGeom>
        </p:spPr>
      </p:pic>
      <p:pic>
        <p:nvPicPr>
          <p:cNvPr id="115" name="Picture 64">
            <a:extLst>
              <a:ext uri="{FF2B5EF4-FFF2-40B4-BE49-F238E27FC236}">
                <a16:creationId xmlns:a16="http://schemas.microsoft.com/office/drawing/2014/main" id="{2DF01A5B-1D31-4758-8C18-114B711E435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6207" y="3562584"/>
            <a:ext cx="334096" cy="334096"/>
          </a:xfrm>
          <a:prstGeom prst="rect">
            <a:avLst/>
          </a:prstGeom>
        </p:spPr>
      </p:pic>
      <p:pic>
        <p:nvPicPr>
          <p:cNvPr id="116" name="Graphic 115" descr="Coins">
            <a:extLst>
              <a:ext uri="{FF2B5EF4-FFF2-40B4-BE49-F238E27FC236}">
                <a16:creationId xmlns:a16="http://schemas.microsoft.com/office/drawing/2014/main" id="{F4C55B29-70B3-4F9F-885F-B9811F275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24860" y="2379645"/>
            <a:ext cx="296835" cy="296835"/>
          </a:xfrm>
          <a:prstGeom prst="rect">
            <a:avLst/>
          </a:prstGeom>
        </p:spPr>
      </p:pic>
      <p:pic>
        <p:nvPicPr>
          <p:cNvPr id="117" name="Picture 54">
            <a:extLst>
              <a:ext uri="{FF2B5EF4-FFF2-40B4-BE49-F238E27FC236}">
                <a16:creationId xmlns:a16="http://schemas.microsoft.com/office/drawing/2014/main" id="{26BAE289-F3C1-455E-9CE0-BDD2EFF762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86525" y="1354285"/>
            <a:ext cx="487619" cy="487619"/>
          </a:xfrm>
          <a:prstGeom prst="rect">
            <a:avLst/>
          </a:prstGeom>
        </p:spPr>
      </p:pic>
      <p:pic>
        <p:nvPicPr>
          <p:cNvPr id="118" name="Graphic 117" descr="Car">
            <a:extLst>
              <a:ext uri="{FF2B5EF4-FFF2-40B4-BE49-F238E27FC236}">
                <a16:creationId xmlns:a16="http://schemas.microsoft.com/office/drawing/2014/main" id="{12928B7F-0189-490F-8661-B2BD5C4D0B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76955" y="5300003"/>
            <a:ext cx="487620" cy="487620"/>
          </a:xfrm>
          <a:prstGeom prst="rect">
            <a:avLst/>
          </a:prstGeom>
        </p:spPr>
      </p:pic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15C1F722-9DAC-4FDD-8452-64A1A4FEFD09}"/>
              </a:ext>
            </a:extLst>
          </p:cNvPr>
          <p:cNvCxnSpPr>
            <a:cxnSpLocks/>
          </p:cNvCxnSpPr>
          <p:nvPr/>
        </p:nvCxnSpPr>
        <p:spPr>
          <a:xfrm flipV="1">
            <a:off x="7698083" y="1830645"/>
            <a:ext cx="0" cy="1551062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CECD6A4-FB09-4F51-B77F-24DAEC73ECA9}"/>
              </a:ext>
            </a:extLst>
          </p:cNvPr>
          <p:cNvCxnSpPr>
            <a:cxnSpLocks/>
          </p:cNvCxnSpPr>
          <p:nvPr/>
        </p:nvCxnSpPr>
        <p:spPr>
          <a:xfrm>
            <a:off x="6397564" y="3369316"/>
            <a:ext cx="1300519" cy="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C1C6BE7-6DB0-49B3-B683-A78F43330C12}"/>
              </a:ext>
            </a:extLst>
          </p:cNvPr>
          <p:cNvCxnSpPr>
            <a:cxnSpLocks/>
          </p:cNvCxnSpPr>
          <p:nvPr/>
        </p:nvCxnSpPr>
        <p:spPr>
          <a:xfrm flipV="1">
            <a:off x="3194413" y="1830645"/>
            <a:ext cx="0" cy="1300142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41B6AFFD-0F88-41F1-9FC0-274EAE69BD82}"/>
              </a:ext>
            </a:extLst>
          </p:cNvPr>
          <p:cNvCxnSpPr>
            <a:cxnSpLocks/>
          </p:cNvCxnSpPr>
          <p:nvPr/>
        </p:nvCxnSpPr>
        <p:spPr>
          <a:xfrm>
            <a:off x="3194413" y="3130787"/>
            <a:ext cx="1246726" cy="0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B4F391B7-0558-4BCA-A0CD-EE511628D05B}"/>
              </a:ext>
            </a:extLst>
          </p:cNvPr>
          <p:cNvCxnSpPr>
            <a:cxnSpLocks/>
          </p:cNvCxnSpPr>
          <p:nvPr/>
        </p:nvCxnSpPr>
        <p:spPr>
          <a:xfrm flipV="1">
            <a:off x="2775313" y="1841037"/>
            <a:ext cx="0" cy="1528279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39B63B2C-8CC5-4560-A1A2-8F0C3F4533DB}"/>
              </a:ext>
            </a:extLst>
          </p:cNvPr>
          <p:cNvCxnSpPr>
            <a:cxnSpLocks/>
          </p:cNvCxnSpPr>
          <p:nvPr/>
        </p:nvCxnSpPr>
        <p:spPr>
          <a:xfrm>
            <a:off x="2775313" y="3369316"/>
            <a:ext cx="1665826" cy="0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ED912687-2CEE-4635-9ED2-8E36D8F974F2}"/>
              </a:ext>
            </a:extLst>
          </p:cNvPr>
          <p:cNvSpPr txBox="1"/>
          <p:nvPr/>
        </p:nvSpPr>
        <p:spPr>
          <a:xfrm>
            <a:off x="3575695" y="2299790"/>
            <a:ext cx="1421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Proceeds for the purchase of Sukuk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E8B9141-49CD-41D8-9677-382C238F7B06}"/>
              </a:ext>
            </a:extLst>
          </p:cNvPr>
          <p:cNvSpPr txBox="1"/>
          <p:nvPr/>
        </p:nvSpPr>
        <p:spPr>
          <a:xfrm>
            <a:off x="3167313" y="3488540"/>
            <a:ext cx="857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Issuance of Sukuk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82A0D47-7A56-4860-BA05-7F3C4CBF0CFA}"/>
              </a:ext>
            </a:extLst>
          </p:cNvPr>
          <p:cNvSpPr txBox="1"/>
          <p:nvPr/>
        </p:nvSpPr>
        <p:spPr>
          <a:xfrm>
            <a:off x="7698083" y="2389562"/>
            <a:ext cx="168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Buy-back of assets upon maturity</a:t>
            </a:r>
          </a:p>
          <a:p>
            <a:endParaRPr lang="en-US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883EAD8C-238D-4A04-B284-0B9EDF67B7DF}"/>
              </a:ext>
            </a:extLst>
          </p:cNvPr>
          <p:cNvCxnSpPr>
            <a:cxnSpLocks/>
          </p:cNvCxnSpPr>
          <p:nvPr/>
        </p:nvCxnSpPr>
        <p:spPr>
          <a:xfrm>
            <a:off x="6401960" y="3120140"/>
            <a:ext cx="901315" cy="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304266FB-21B9-4874-BF0B-4D0ECF78789D}"/>
              </a:ext>
            </a:extLst>
          </p:cNvPr>
          <p:cNvCxnSpPr>
            <a:cxnSpLocks/>
          </p:cNvCxnSpPr>
          <p:nvPr/>
        </p:nvCxnSpPr>
        <p:spPr>
          <a:xfrm flipV="1">
            <a:off x="7298879" y="1841037"/>
            <a:ext cx="0" cy="1289751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0" name="Picture 22">
            <a:extLst>
              <a:ext uri="{FF2B5EF4-FFF2-40B4-BE49-F238E27FC236}">
                <a16:creationId xmlns:a16="http://schemas.microsoft.com/office/drawing/2014/main" id="{0629A51F-10C1-43DF-843C-CCED095FA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19302" y="2304381"/>
            <a:ext cx="349328" cy="368066"/>
          </a:xfrm>
          <a:prstGeom prst="rect">
            <a:avLst/>
          </a:prstGeom>
        </p:spPr>
      </p:pic>
      <p:pic>
        <p:nvPicPr>
          <p:cNvPr id="131" name="Graphic 130" descr="Car">
            <a:extLst>
              <a:ext uri="{FF2B5EF4-FFF2-40B4-BE49-F238E27FC236}">
                <a16:creationId xmlns:a16="http://schemas.microsoft.com/office/drawing/2014/main" id="{95494E38-E1DA-46FF-90C1-E125B04047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97767" y="2301938"/>
            <a:ext cx="487620" cy="487620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B08ED0D7-2CAF-4083-977A-F8E97D3CF703}"/>
              </a:ext>
            </a:extLst>
          </p:cNvPr>
          <p:cNvSpPr txBox="1"/>
          <p:nvPr/>
        </p:nvSpPr>
        <p:spPr>
          <a:xfrm>
            <a:off x="6225048" y="2415371"/>
            <a:ext cx="1353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Sale of assets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345D02A-F983-4654-B515-E343DE83E738}"/>
              </a:ext>
            </a:extLst>
          </p:cNvPr>
          <p:cNvSpPr txBox="1"/>
          <p:nvPr/>
        </p:nvSpPr>
        <p:spPr>
          <a:xfrm>
            <a:off x="7453680" y="3849739"/>
            <a:ext cx="1387902" cy="646331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Property Tax (for immoveable property) – 1,5%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8D4CB1-4834-4CE0-AEE2-E60734B13F35}"/>
              </a:ext>
            </a:extLst>
          </p:cNvPr>
          <p:cNvSpPr/>
          <p:nvPr/>
        </p:nvSpPr>
        <p:spPr>
          <a:xfrm>
            <a:off x="9600600" y="2189677"/>
            <a:ext cx="1604649" cy="83099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Corporate Income Tax (if buy-back is at below the par value of assets) – 15 – 20%</a:t>
            </a:r>
            <a:endParaRPr lang="ru-RU" sz="1200" dirty="0">
              <a:solidFill>
                <a:srgbClr val="C0000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02FD555E-6659-4BB1-9E76-213E1FDF391E}"/>
              </a:ext>
            </a:extLst>
          </p:cNvPr>
          <p:cNvCxnSpPr>
            <a:cxnSpLocks/>
          </p:cNvCxnSpPr>
          <p:nvPr/>
        </p:nvCxnSpPr>
        <p:spPr>
          <a:xfrm>
            <a:off x="6993061" y="4167746"/>
            <a:ext cx="448161" cy="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8CFE2411-D5BB-48C1-9F52-0D5D6F4CDF1C}"/>
              </a:ext>
            </a:extLst>
          </p:cNvPr>
          <p:cNvCxnSpPr>
            <a:cxnSpLocks/>
          </p:cNvCxnSpPr>
          <p:nvPr/>
        </p:nvCxnSpPr>
        <p:spPr>
          <a:xfrm>
            <a:off x="9133575" y="2593785"/>
            <a:ext cx="430086" cy="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BDF6460C-70C4-4C91-B7ED-176E45A206DE}"/>
              </a:ext>
            </a:extLst>
          </p:cNvPr>
          <p:cNvSpPr/>
          <p:nvPr/>
        </p:nvSpPr>
        <p:spPr>
          <a:xfrm>
            <a:off x="619537" y="2204896"/>
            <a:ext cx="1604649" cy="83099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Corporate Income Tax (if buy-back is at below the par value of assets) – 15 – 20%</a:t>
            </a:r>
            <a:endParaRPr lang="ru-RU" sz="1200" dirty="0">
              <a:solidFill>
                <a:srgbClr val="C0000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F9A4517E-6A28-43B8-8DF4-5591678C4145}"/>
              </a:ext>
            </a:extLst>
          </p:cNvPr>
          <p:cNvCxnSpPr>
            <a:cxnSpLocks/>
            <a:endCxn id="137" idx="3"/>
          </p:cNvCxnSpPr>
          <p:nvPr/>
        </p:nvCxnSpPr>
        <p:spPr>
          <a:xfrm flipH="1" flipV="1">
            <a:off x="2224186" y="2620395"/>
            <a:ext cx="521990" cy="90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9" name="Rectangle 138">
            <a:extLst>
              <a:ext uri="{FF2B5EF4-FFF2-40B4-BE49-F238E27FC236}">
                <a16:creationId xmlns:a16="http://schemas.microsoft.com/office/drawing/2014/main" id="{E36D31CE-F5D8-4BDF-A176-28EF9513E7D3}"/>
              </a:ext>
            </a:extLst>
          </p:cNvPr>
          <p:cNvSpPr/>
          <p:nvPr/>
        </p:nvSpPr>
        <p:spPr>
          <a:xfrm>
            <a:off x="4886474" y="1641300"/>
            <a:ext cx="1060420" cy="461665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Value-Added Tax – 15%</a:t>
            </a:r>
            <a:endParaRPr lang="ru-RU" sz="1200" dirty="0">
              <a:solidFill>
                <a:srgbClr val="C0000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63369896-C13C-4AFA-AE0F-77A97AF15DDB}"/>
              </a:ext>
            </a:extLst>
          </p:cNvPr>
          <p:cNvCxnSpPr>
            <a:cxnSpLocks/>
          </p:cNvCxnSpPr>
          <p:nvPr/>
        </p:nvCxnSpPr>
        <p:spPr>
          <a:xfrm flipV="1">
            <a:off x="5360019" y="2139603"/>
            <a:ext cx="0" cy="264082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39BDFC9-4D43-4187-BE63-8C0A0C88F398}"/>
              </a:ext>
            </a:extLst>
          </p:cNvPr>
          <p:cNvSpPr/>
          <p:nvPr/>
        </p:nvSpPr>
        <p:spPr>
          <a:xfrm>
            <a:off x="8477143" y="5376357"/>
            <a:ext cx="3166990" cy="742167"/>
          </a:xfrm>
          <a:prstGeom prst="rect">
            <a:avLst/>
          </a:prstGeom>
          <a:noFill/>
          <a:ln w="19050" cap="flat" cmpd="sng" algn="ctr">
            <a:solidFill>
              <a:srgbClr val="00606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Arial Nova Light" panose="020B0304020202020204" pitchFamily="34" charset="0"/>
            </a:endParaRP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B55E20B-6862-4A49-860D-F6604E356660}"/>
              </a:ext>
            </a:extLst>
          </p:cNvPr>
          <p:cNvCxnSpPr>
            <a:cxnSpLocks/>
          </p:cNvCxnSpPr>
          <p:nvPr/>
        </p:nvCxnSpPr>
        <p:spPr>
          <a:xfrm>
            <a:off x="8609608" y="5645222"/>
            <a:ext cx="718969" cy="0"/>
          </a:xfrm>
          <a:prstGeom prst="straightConnector1">
            <a:avLst/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3379D057-8F30-4630-8D9C-AFF71D39D8FB}"/>
              </a:ext>
            </a:extLst>
          </p:cNvPr>
          <p:cNvCxnSpPr>
            <a:cxnSpLocks/>
          </p:cNvCxnSpPr>
          <p:nvPr/>
        </p:nvCxnSpPr>
        <p:spPr>
          <a:xfrm>
            <a:off x="8609608" y="5910572"/>
            <a:ext cx="718969" cy="0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7B4693EA-E0CD-4625-9902-456012933C9C}"/>
              </a:ext>
            </a:extLst>
          </p:cNvPr>
          <p:cNvSpPr txBox="1"/>
          <p:nvPr/>
        </p:nvSpPr>
        <p:spPr>
          <a:xfrm>
            <a:off x="9328576" y="5496051"/>
            <a:ext cx="3344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 Nova Light" panose="020B0304020202020204" pitchFamily="34" charset="0"/>
                <a:cs typeface="Arial" panose="020B0604020202020204" pitchFamily="34" charset="0"/>
              </a:rPr>
              <a:t>Issuance of Sukuk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AE38817-EA59-46C9-8F70-E6894AFA15D2}"/>
              </a:ext>
            </a:extLst>
          </p:cNvPr>
          <p:cNvSpPr txBox="1"/>
          <p:nvPr/>
        </p:nvSpPr>
        <p:spPr>
          <a:xfrm>
            <a:off x="9337661" y="5762273"/>
            <a:ext cx="3344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 Nova Light" panose="020B0304020202020204" pitchFamily="34" charset="0"/>
                <a:cs typeface="Arial" panose="020B0604020202020204" pitchFamily="34" charset="0"/>
              </a:rPr>
              <a:t>Transfer of Assets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E33C7-2487-4EF3-7A63-EB26D91EB229}"/>
              </a:ext>
            </a:extLst>
          </p:cNvPr>
          <p:cNvSpPr txBox="1"/>
          <p:nvPr/>
        </p:nvSpPr>
        <p:spPr>
          <a:xfrm>
            <a:off x="7453680" y="4640936"/>
            <a:ext cx="1387902" cy="276999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VAT (12%)</a:t>
            </a:r>
          </a:p>
        </p:txBody>
      </p:sp>
    </p:spTree>
    <p:extLst>
      <p:ext uri="{BB962C8B-B14F-4D97-AF65-F5344CB8AC3E}">
        <p14:creationId xmlns:p14="http://schemas.microsoft.com/office/powerpoint/2010/main" val="1909055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>
            <a:extLst>
              <a:ext uri="{FF2B5EF4-FFF2-40B4-BE49-F238E27FC236}">
                <a16:creationId xmlns:a16="http://schemas.microsoft.com/office/drawing/2014/main" id="{15BABE7A-C887-4A03-B886-1032A73F8911}"/>
              </a:ext>
            </a:extLst>
          </p:cNvPr>
          <p:cNvSpPr/>
          <p:nvPr/>
        </p:nvSpPr>
        <p:spPr>
          <a:xfrm flipV="1">
            <a:off x="655320" y="1061375"/>
            <a:ext cx="11250930" cy="18"/>
          </a:xfrm>
          <a:prstGeom prst="line">
            <a:avLst/>
          </a:prstGeom>
          <a:ln w="1905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9DC273F6-BA34-4FEC-A6A7-33ED14EBB9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80133" y="690484"/>
            <a:ext cx="1526117" cy="1971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B3E2BC-80CD-4A59-B4FD-68F307402912}"/>
              </a:ext>
            </a:extLst>
          </p:cNvPr>
          <p:cNvSpPr txBox="1"/>
          <p:nvPr/>
        </p:nvSpPr>
        <p:spPr>
          <a:xfrm>
            <a:off x="555593" y="345204"/>
            <a:ext cx="9542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E50A1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SUKUK STRUCTURES ARE COMPLICATED FROM THE PERSPECTIVE OF TAXATION, AND LEAD TO SUBSTANTIAL TAX CONSEQUENCES (2/2)</a:t>
            </a:r>
            <a:endParaRPr lang="ru-RU" dirty="0">
              <a:solidFill>
                <a:srgbClr val="E50A1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44B492A-7C96-4995-AD33-CD832349220F}"/>
              </a:ext>
            </a:extLst>
          </p:cNvPr>
          <p:cNvSpPr/>
          <p:nvPr/>
        </p:nvSpPr>
        <p:spPr>
          <a:xfrm>
            <a:off x="0" y="6671799"/>
            <a:ext cx="6969755" cy="182598"/>
          </a:xfrm>
          <a:prstGeom prst="rect">
            <a:avLst/>
          </a:prstGeom>
          <a:solidFill>
            <a:srgbClr val="E50A10"/>
          </a:solidFill>
          <a:ln>
            <a:solidFill>
              <a:srgbClr val="E50A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42841B8-074C-46F7-A486-3EF5A4E2F8B6}"/>
              </a:ext>
            </a:extLst>
          </p:cNvPr>
          <p:cNvSpPr/>
          <p:nvPr/>
        </p:nvSpPr>
        <p:spPr>
          <a:xfrm>
            <a:off x="6969755" y="6670944"/>
            <a:ext cx="5222245" cy="182598"/>
          </a:xfrm>
          <a:prstGeom prst="rect">
            <a:avLst/>
          </a:prstGeom>
          <a:solidFill>
            <a:srgbClr val="383838"/>
          </a:solidFill>
          <a:ln>
            <a:solidFill>
              <a:srgbClr val="38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A9DE12F-37A8-45C9-A5C3-D7A76B0F43E2}"/>
              </a:ext>
            </a:extLst>
          </p:cNvPr>
          <p:cNvSpPr/>
          <p:nvPr/>
        </p:nvSpPr>
        <p:spPr>
          <a:xfrm>
            <a:off x="3828895" y="5314932"/>
            <a:ext cx="3647562" cy="918700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F7455B9-B5D7-4FCD-B67A-7BCE2B4415A5}"/>
              </a:ext>
            </a:extLst>
          </p:cNvPr>
          <p:cNvCxnSpPr>
            <a:cxnSpLocks/>
          </p:cNvCxnSpPr>
          <p:nvPr/>
        </p:nvCxnSpPr>
        <p:spPr>
          <a:xfrm>
            <a:off x="3049472" y="1963466"/>
            <a:ext cx="0" cy="550536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F1BF172-2285-469D-9411-CC7A474B6FAA}"/>
              </a:ext>
            </a:extLst>
          </p:cNvPr>
          <p:cNvCxnSpPr>
            <a:cxnSpLocks/>
          </p:cNvCxnSpPr>
          <p:nvPr/>
        </p:nvCxnSpPr>
        <p:spPr>
          <a:xfrm>
            <a:off x="3049472" y="2508399"/>
            <a:ext cx="1727910" cy="0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90E18DE-A9F1-479F-BD76-5408DE5C6FBB}"/>
              </a:ext>
            </a:extLst>
          </p:cNvPr>
          <p:cNvCxnSpPr>
            <a:cxnSpLocks/>
          </p:cNvCxnSpPr>
          <p:nvPr/>
        </p:nvCxnSpPr>
        <p:spPr>
          <a:xfrm>
            <a:off x="5632626" y="2944096"/>
            <a:ext cx="18331" cy="2045923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2" name="Group 16">
            <a:extLst>
              <a:ext uri="{FF2B5EF4-FFF2-40B4-BE49-F238E27FC236}">
                <a16:creationId xmlns:a16="http://schemas.microsoft.com/office/drawing/2014/main" id="{ACF2ECA6-D1B4-4889-856A-5C795D955DC8}"/>
              </a:ext>
            </a:extLst>
          </p:cNvPr>
          <p:cNvGrpSpPr/>
          <p:nvPr/>
        </p:nvGrpSpPr>
        <p:grpSpPr>
          <a:xfrm>
            <a:off x="4791888" y="2456478"/>
            <a:ext cx="1706880" cy="487618"/>
            <a:chOff x="0" y="0"/>
            <a:chExt cx="956945" cy="26916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63" name="Freeform 17">
              <a:extLst>
                <a:ext uri="{FF2B5EF4-FFF2-40B4-BE49-F238E27FC236}">
                  <a16:creationId xmlns:a16="http://schemas.microsoft.com/office/drawing/2014/main" id="{7D55125A-5A07-4476-8E67-CF576C461EB6}"/>
                </a:ext>
              </a:extLst>
            </p:cNvPr>
            <p:cNvSpPr/>
            <p:nvPr/>
          </p:nvSpPr>
          <p:spPr>
            <a:xfrm>
              <a:off x="0" y="0"/>
              <a:ext cx="956945" cy="269160"/>
            </a:xfrm>
            <a:custGeom>
              <a:avLst/>
              <a:gdLst/>
              <a:ahLst/>
              <a:cxnLst/>
              <a:rect l="l" t="t" r="r" b="b"/>
              <a:pathLst>
                <a:path w="956945" h="269160">
                  <a:moveTo>
                    <a:pt x="0" y="0"/>
                  </a:moveTo>
                  <a:lnTo>
                    <a:pt x="956945" y="0"/>
                  </a:lnTo>
                  <a:lnTo>
                    <a:pt x="956945" y="269160"/>
                  </a:lnTo>
                  <a:lnTo>
                    <a:pt x="0" y="269160"/>
                  </a:lnTo>
                  <a:close/>
                </a:path>
              </a:pathLst>
            </a:custGeom>
            <a:grpFill/>
          </p:spPr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5B43C0F7-DE66-406A-A237-A140E57F7C0E}"/>
              </a:ext>
            </a:extLst>
          </p:cNvPr>
          <p:cNvSpPr txBox="1"/>
          <p:nvPr/>
        </p:nvSpPr>
        <p:spPr>
          <a:xfrm>
            <a:off x="4791887" y="2536004"/>
            <a:ext cx="160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SPV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2">
            <a:extLst>
              <a:ext uri="{FF2B5EF4-FFF2-40B4-BE49-F238E27FC236}">
                <a16:creationId xmlns:a16="http://schemas.microsoft.com/office/drawing/2014/main" id="{9CC795F6-2845-4747-8652-82524B2566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3187">
            <a:off x="6254155" y="2463019"/>
            <a:ext cx="489225" cy="489225"/>
          </a:xfrm>
          <a:prstGeom prst="rect">
            <a:avLst/>
          </a:prstGeom>
        </p:spPr>
      </p:pic>
      <p:pic>
        <p:nvPicPr>
          <p:cNvPr id="66" name="Picture 22">
            <a:extLst>
              <a:ext uri="{FF2B5EF4-FFF2-40B4-BE49-F238E27FC236}">
                <a16:creationId xmlns:a16="http://schemas.microsoft.com/office/drawing/2014/main" id="{FF119D59-6E90-4A06-9F0F-E1F6BF136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98179" y="5389981"/>
            <a:ext cx="349328" cy="368066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93CC652F-354A-4F12-B132-E4703F44AF30}"/>
              </a:ext>
            </a:extLst>
          </p:cNvPr>
          <p:cNvSpPr txBox="1"/>
          <p:nvPr/>
        </p:nvSpPr>
        <p:spPr>
          <a:xfrm>
            <a:off x="6307635" y="5848082"/>
            <a:ext cx="1170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Arial Nova Light" panose="020B0304020202020204" pitchFamily="34" charset="0"/>
                <a:cs typeface="Arial" panose="020B0604020202020204" pitchFamily="34" charset="0"/>
              </a:rPr>
              <a:t>Moveables</a:t>
            </a:r>
            <a:endParaRPr lang="ru-RU" sz="1200" b="1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B934722-DF12-46A4-BC26-A5C0F86C0C57}"/>
              </a:ext>
            </a:extLst>
          </p:cNvPr>
          <p:cNvSpPr txBox="1"/>
          <p:nvPr/>
        </p:nvSpPr>
        <p:spPr>
          <a:xfrm>
            <a:off x="3974557" y="5863355"/>
            <a:ext cx="1170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 Nova Light" panose="020B0304020202020204" pitchFamily="34" charset="0"/>
                <a:cs typeface="Arial" panose="020B0604020202020204" pitchFamily="34" charset="0"/>
              </a:rPr>
              <a:t>Real Estate</a:t>
            </a:r>
            <a:endParaRPr lang="ru-RU" sz="1200" b="1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766F6D0-E013-4B3A-B24E-CAAEA5F55961}"/>
              </a:ext>
            </a:extLst>
          </p:cNvPr>
          <p:cNvCxnSpPr>
            <a:cxnSpLocks/>
          </p:cNvCxnSpPr>
          <p:nvPr/>
        </p:nvCxnSpPr>
        <p:spPr>
          <a:xfrm>
            <a:off x="9079008" y="1963466"/>
            <a:ext cx="0" cy="572538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6FB1D7C-84A5-47F5-88C2-6AC592EB1835}"/>
              </a:ext>
            </a:extLst>
          </p:cNvPr>
          <p:cNvCxnSpPr>
            <a:cxnSpLocks/>
          </p:cNvCxnSpPr>
          <p:nvPr/>
        </p:nvCxnSpPr>
        <p:spPr>
          <a:xfrm>
            <a:off x="6754706" y="2536004"/>
            <a:ext cx="2324302" cy="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EFCCC5B-FEFD-4F36-A652-2DFA215EF235}"/>
              </a:ext>
            </a:extLst>
          </p:cNvPr>
          <p:cNvCxnSpPr>
            <a:cxnSpLocks/>
          </p:cNvCxnSpPr>
          <p:nvPr/>
        </p:nvCxnSpPr>
        <p:spPr>
          <a:xfrm>
            <a:off x="4449895" y="4990019"/>
            <a:ext cx="2431611" cy="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005EC9A-1AE6-4A39-99DE-91D57877C4F2}"/>
              </a:ext>
            </a:extLst>
          </p:cNvPr>
          <p:cNvCxnSpPr>
            <a:cxnSpLocks/>
          </p:cNvCxnSpPr>
          <p:nvPr/>
        </p:nvCxnSpPr>
        <p:spPr>
          <a:xfrm>
            <a:off x="6881506" y="4990019"/>
            <a:ext cx="1740" cy="324912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A2C0D2E-C429-447E-A952-F2143E0C6C22}"/>
              </a:ext>
            </a:extLst>
          </p:cNvPr>
          <p:cNvCxnSpPr>
            <a:cxnSpLocks/>
          </p:cNvCxnSpPr>
          <p:nvPr/>
        </p:nvCxnSpPr>
        <p:spPr>
          <a:xfrm>
            <a:off x="4453855" y="4990019"/>
            <a:ext cx="1740" cy="324912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101D8DBF-B094-4F67-A1F0-DA1A2FD43143}"/>
              </a:ext>
            </a:extLst>
          </p:cNvPr>
          <p:cNvSpPr txBox="1"/>
          <p:nvPr/>
        </p:nvSpPr>
        <p:spPr>
          <a:xfrm>
            <a:off x="6812445" y="2033058"/>
            <a:ext cx="2421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Acquisition of sukuk + Beneficial Ownership of Assets 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D2F9B0F-1074-4A43-9370-E53DCCAD1400}"/>
              </a:ext>
            </a:extLst>
          </p:cNvPr>
          <p:cNvSpPr txBox="1"/>
          <p:nvPr/>
        </p:nvSpPr>
        <p:spPr>
          <a:xfrm>
            <a:off x="5650957" y="3926402"/>
            <a:ext cx="162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Direct ownership of the assets 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16">
            <a:extLst>
              <a:ext uri="{FF2B5EF4-FFF2-40B4-BE49-F238E27FC236}">
                <a16:creationId xmlns:a16="http://schemas.microsoft.com/office/drawing/2014/main" id="{AABE843E-B616-4E9D-BF69-F220A9FB3A62}"/>
              </a:ext>
            </a:extLst>
          </p:cNvPr>
          <p:cNvGrpSpPr/>
          <p:nvPr/>
        </p:nvGrpSpPr>
        <p:grpSpPr>
          <a:xfrm>
            <a:off x="8288305" y="1509830"/>
            <a:ext cx="1706880" cy="487618"/>
            <a:chOff x="0" y="0"/>
            <a:chExt cx="956945" cy="26916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id="{A5A7EB76-9D8B-442D-98CE-1379AF9AD874}"/>
                </a:ext>
              </a:extLst>
            </p:cNvPr>
            <p:cNvSpPr/>
            <p:nvPr/>
          </p:nvSpPr>
          <p:spPr>
            <a:xfrm>
              <a:off x="0" y="0"/>
              <a:ext cx="956945" cy="269160"/>
            </a:xfrm>
            <a:custGeom>
              <a:avLst/>
              <a:gdLst/>
              <a:ahLst/>
              <a:cxnLst/>
              <a:rect l="l" t="t" r="r" b="b"/>
              <a:pathLst>
                <a:path w="956945" h="269160">
                  <a:moveTo>
                    <a:pt x="0" y="0"/>
                  </a:moveTo>
                  <a:lnTo>
                    <a:pt x="956945" y="0"/>
                  </a:lnTo>
                  <a:lnTo>
                    <a:pt x="956945" y="269160"/>
                  </a:lnTo>
                  <a:lnTo>
                    <a:pt x="0" y="269160"/>
                  </a:lnTo>
                  <a:close/>
                </a:path>
              </a:pathLst>
            </a:custGeom>
            <a:grpFill/>
          </p:spPr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047B06F9-388E-4888-AC5D-B39D2DDA01C7}"/>
              </a:ext>
            </a:extLst>
          </p:cNvPr>
          <p:cNvSpPr txBox="1"/>
          <p:nvPr/>
        </p:nvSpPr>
        <p:spPr>
          <a:xfrm>
            <a:off x="8288304" y="1589356"/>
            <a:ext cx="160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Investors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9" name="Group 16">
            <a:extLst>
              <a:ext uri="{FF2B5EF4-FFF2-40B4-BE49-F238E27FC236}">
                <a16:creationId xmlns:a16="http://schemas.microsoft.com/office/drawing/2014/main" id="{976415D7-1FDE-4305-B611-5816B5F2CB11}"/>
              </a:ext>
            </a:extLst>
          </p:cNvPr>
          <p:cNvGrpSpPr/>
          <p:nvPr/>
        </p:nvGrpSpPr>
        <p:grpSpPr>
          <a:xfrm>
            <a:off x="2140197" y="1497850"/>
            <a:ext cx="1706880" cy="487618"/>
            <a:chOff x="0" y="0"/>
            <a:chExt cx="956945" cy="26916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33BC8672-6507-45CD-AA54-1732C15CF8BA}"/>
                </a:ext>
              </a:extLst>
            </p:cNvPr>
            <p:cNvSpPr/>
            <p:nvPr/>
          </p:nvSpPr>
          <p:spPr>
            <a:xfrm>
              <a:off x="0" y="0"/>
              <a:ext cx="956945" cy="269160"/>
            </a:xfrm>
            <a:custGeom>
              <a:avLst/>
              <a:gdLst/>
              <a:ahLst/>
              <a:cxnLst/>
              <a:rect l="l" t="t" r="r" b="b"/>
              <a:pathLst>
                <a:path w="956945" h="269160">
                  <a:moveTo>
                    <a:pt x="0" y="0"/>
                  </a:moveTo>
                  <a:lnTo>
                    <a:pt x="956945" y="0"/>
                  </a:lnTo>
                  <a:lnTo>
                    <a:pt x="956945" y="269160"/>
                  </a:lnTo>
                  <a:lnTo>
                    <a:pt x="0" y="269160"/>
                  </a:lnTo>
                  <a:close/>
                </a:path>
              </a:pathLst>
            </a:custGeom>
            <a:grpFill/>
          </p:spPr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56D1B619-BC57-4BB0-A28D-48336E42B9B7}"/>
              </a:ext>
            </a:extLst>
          </p:cNvPr>
          <p:cNvSpPr txBox="1"/>
          <p:nvPr/>
        </p:nvSpPr>
        <p:spPr>
          <a:xfrm>
            <a:off x="2186245" y="1576762"/>
            <a:ext cx="160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Originator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5BE2A7C1-A484-49D1-9736-40685092D429}"/>
              </a:ext>
            </a:extLst>
          </p:cNvPr>
          <p:cNvCxnSpPr>
            <a:cxnSpLocks/>
          </p:cNvCxnSpPr>
          <p:nvPr/>
        </p:nvCxnSpPr>
        <p:spPr>
          <a:xfrm>
            <a:off x="3847077" y="1728485"/>
            <a:ext cx="1785549" cy="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32861295-25DE-4F3E-8426-9BA2547573CD}"/>
              </a:ext>
            </a:extLst>
          </p:cNvPr>
          <p:cNvCxnSpPr>
            <a:cxnSpLocks/>
          </p:cNvCxnSpPr>
          <p:nvPr/>
        </p:nvCxnSpPr>
        <p:spPr>
          <a:xfrm>
            <a:off x="5632626" y="1728485"/>
            <a:ext cx="0" cy="727993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408E3BDE-1BBC-4BB7-ABD9-DC73130B6C26}"/>
              </a:ext>
            </a:extLst>
          </p:cNvPr>
          <p:cNvCxnSpPr>
            <a:cxnSpLocks/>
          </p:cNvCxnSpPr>
          <p:nvPr/>
        </p:nvCxnSpPr>
        <p:spPr>
          <a:xfrm>
            <a:off x="2782983" y="1974353"/>
            <a:ext cx="0" cy="823749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B0CE445-CAA2-4D38-A927-4223B3D31167}"/>
              </a:ext>
            </a:extLst>
          </p:cNvPr>
          <p:cNvCxnSpPr>
            <a:cxnSpLocks/>
          </p:cNvCxnSpPr>
          <p:nvPr/>
        </p:nvCxnSpPr>
        <p:spPr>
          <a:xfrm flipV="1">
            <a:off x="2782983" y="2798102"/>
            <a:ext cx="2008904" cy="11384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F159452-6F68-4CB3-B16F-DF1C5CBCAA8E}"/>
              </a:ext>
            </a:extLst>
          </p:cNvPr>
          <p:cNvCxnSpPr>
            <a:cxnSpLocks/>
          </p:cNvCxnSpPr>
          <p:nvPr/>
        </p:nvCxnSpPr>
        <p:spPr>
          <a:xfrm>
            <a:off x="9241132" y="1974353"/>
            <a:ext cx="0" cy="837806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0F3A44B-DA0C-4242-9FD3-736553177FC9}"/>
              </a:ext>
            </a:extLst>
          </p:cNvPr>
          <p:cNvCxnSpPr>
            <a:cxnSpLocks/>
          </p:cNvCxnSpPr>
          <p:nvPr/>
        </p:nvCxnSpPr>
        <p:spPr>
          <a:xfrm>
            <a:off x="6784736" y="2812159"/>
            <a:ext cx="2456396" cy="0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0E043C9E-8B38-448A-A82F-E09D5D92775E}"/>
              </a:ext>
            </a:extLst>
          </p:cNvPr>
          <p:cNvSpPr txBox="1"/>
          <p:nvPr/>
        </p:nvSpPr>
        <p:spPr>
          <a:xfrm>
            <a:off x="2878137" y="2820285"/>
            <a:ext cx="2123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Leasing of the asset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4" name="Graphic 133" descr="Car">
            <a:extLst>
              <a:ext uri="{FF2B5EF4-FFF2-40B4-BE49-F238E27FC236}">
                <a16:creationId xmlns:a16="http://schemas.microsoft.com/office/drawing/2014/main" id="{421DEB5B-97EE-4F3A-A454-E45A6E05F7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37696" y="5408926"/>
            <a:ext cx="487620" cy="487620"/>
          </a:xfrm>
          <a:prstGeom prst="rect">
            <a:avLst/>
          </a:prstGeom>
        </p:spPr>
      </p:pic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CF149567-3978-4348-B673-7F6DD1180803}"/>
              </a:ext>
            </a:extLst>
          </p:cNvPr>
          <p:cNvCxnSpPr>
            <a:cxnSpLocks/>
          </p:cNvCxnSpPr>
          <p:nvPr/>
        </p:nvCxnSpPr>
        <p:spPr>
          <a:xfrm>
            <a:off x="2467903" y="5758047"/>
            <a:ext cx="1360992" cy="0"/>
          </a:xfrm>
          <a:prstGeom prst="straightConnector1">
            <a:avLst/>
          </a:prstGeom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1F9C2D11-0A75-4DE4-A504-EAED309B5040}"/>
              </a:ext>
            </a:extLst>
          </p:cNvPr>
          <p:cNvCxnSpPr>
            <a:cxnSpLocks/>
          </p:cNvCxnSpPr>
          <p:nvPr/>
        </p:nvCxnSpPr>
        <p:spPr>
          <a:xfrm>
            <a:off x="2467903" y="1997448"/>
            <a:ext cx="0" cy="3760599"/>
          </a:xfrm>
          <a:prstGeom prst="straightConnector1">
            <a:avLst/>
          </a:prstGeom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4281E3D5-6CDA-497E-A989-C38DD396DD62}"/>
              </a:ext>
            </a:extLst>
          </p:cNvPr>
          <p:cNvSpPr txBox="1"/>
          <p:nvPr/>
        </p:nvSpPr>
        <p:spPr>
          <a:xfrm>
            <a:off x="2467903" y="3826755"/>
            <a:ext cx="2123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Use of the asset on the basis of lease arrangements 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F50D5CD8-20F9-40B9-8990-792C9C9F1952}"/>
              </a:ext>
            </a:extLst>
          </p:cNvPr>
          <p:cNvSpPr txBox="1"/>
          <p:nvPr/>
        </p:nvSpPr>
        <p:spPr>
          <a:xfrm>
            <a:off x="3088385" y="2153086"/>
            <a:ext cx="2123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Rights of lease of assets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2F921A66-5248-4504-91AD-A3A2C131D990}"/>
              </a:ext>
            </a:extLst>
          </p:cNvPr>
          <p:cNvSpPr/>
          <p:nvPr/>
        </p:nvSpPr>
        <p:spPr>
          <a:xfrm>
            <a:off x="665515" y="3671923"/>
            <a:ext cx="1604649" cy="83099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Corporate Income Tax (if buy-back is at below the par value of assets) – 15 – 20%</a:t>
            </a:r>
            <a:endParaRPr lang="ru-RU" sz="1200" dirty="0">
              <a:solidFill>
                <a:srgbClr val="C0000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67371F04-9044-4702-973C-7733ECE33CB1}"/>
              </a:ext>
            </a:extLst>
          </p:cNvPr>
          <p:cNvCxnSpPr>
            <a:cxnSpLocks/>
            <a:endCxn id="154" idx="3"/>
          </p:cNvCxnSpPr>
          <p:nvPr/>
        </p:nvCxnSpPr>
        <p:spPr>
          <a:xfrm flipH="1">
            <a:off x="2270164" y="4087422"/>
            <a:ext cx="259430" cy="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0" name="Picture 28">
            <a:extLst>
              <a:ext uri="{FF2B5EF4-FFF2-40B4-BE49-F238E27FC236}">
                <a16:creationId xmlns:a16="http://schemas.microsoft.com/office/drawing/2014/main" id="{CE1C2095-0FA1-4792-B13F-112113DAAE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067168" y="2972407"/>
            <a:ext cx="410988" cy="372903"/>
          </a:xfrm>
          <a:prstGeom prst="rect">
            <a:avLst/>
          </a:prstGeom>
        </p:spPr>
      </p:pic>
      <p:pic>
        <p:nvPicPr>
          <p:cNvPr id="161" name="Picture 63">
            <a:extLst>
              <a:ext uri="{FF2B5EF4-FFF2-40B4-BE49-F238E27FC236}">
                <a16:creationId xmlns:a16="http://schemas.microsoft.com/office/drawing/2014/main" id="{63C012C0-BB22-4FB6-9C89-795E1B91D33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609520" y="2939211"/>
            <a:ext cx="334096" cy="334096"/>
          </a:xfrm>
          <a:prstGeom prst="rect">
            <a:avLst/>
          </a:prstGeom>
        </p:spPr>
      </p:pic>
      <p:pic>
        <p:nvPicPr>
          <p:cNvPr id="162" name="Picture 64">
            <a:extLst>
              <a:ext uri="{FF2B5EF4-FFF2-40B4-BE49-F238E27FC236}">
                <a16:creationId xmlns:a16="http://schemas.microsoft.com/office/drawing/2014/main" id="{B745AD0B-0BAC-4DB6-BB7F-69BB44D045A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04904" y="2939211"/>
            <a:ext cx="334096" cy="334096"/>
          </a:xfrm>
          <a:prstGeom prst="rect">
            <a:avLst/>
          </a:prstGeom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2D57FEC9-F3C2-4FC1-B9B6-C01FD2B91ADD}"/>
              </a:ext>
            </a:extLst>
          </p:cNvPr>
          <p:cNvSpPr txBox="1"/>
          <p:nvPr/>
        </p:nvSpPr>
        <p:spPr>
          <a:xfrm>
            <a:off x="7486010" y="2865167"/>
            <a:ext cx="857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Issuance of Sukuk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4" name="Picture 22">
            <a:extLst>
              <a:ext uri="{FF2B5EF4-FFF2-40B4-BE49-F238E27FC236}">
                <a16:creationId xmlns:a16="http://schemas.microsoft.com/office/drawing/2014/main" id="{06F58707-ACE7-4A3A-9BAB-140DFD43B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70146" y="1265635"/>
            <a:ext cx="349328" cy="368066"/>
          </a:xfrm>
          <a:prstGeom prst="rect">
            <a:avLst/>
          </a:prstGeom>
        </p:spPr>
      </p:pic>
      <p:pic>
        <p:nvPicPr>
          <p:cNvPr id="165" name="Graphic 164" descr="Car">
            <a:extLst>
              <a:ext uri="{FF2B5EF4-FFF2-40B4-BE49-F238E27FC236}">
                <a16:creationId xmlns:a16="http://schemas.microsoft.com/office/drawing/2014/main" id="{65F85DF8-B532-463C-A76C-6C265A041E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48611" y="1263192"/>
            <a:ext cx="487620" cy="487620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8A24F976-D716-4534-B8D4-B4CB7918BC40}"/>
              </a:ext>
            </a:extLst>
          </p:cNvPr>
          <p:cNvSpPr txBox="1"/>
          <p:nvPr/>
        </p:nvSpPr>
        <p:spPr>
          <a:xfrm>
            <a:off x="4775892" y="1376625"/>
            <a:ext cx="1353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Sale of assets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A48D4342-D999-4D02-AAE9-D47AE2DB2C0F}"/>
              </a:ext>
            </a:extLst>
          </p:cNvPr>
          <p:cNvSpPr txBox="1"/>
          <p:nvPr/>
        </p:nvSpPr>
        <p:spPr>
          <a:xfrm>
            <a:off x="7555714" y="3802386"/>
            <a:ext cx="1387902" cy="646331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Property Tax (for immoveable property) – 1,5%</a:t>
            </a:r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6CE5DE29-DDA2-429F-9392-AB12BB5C098D}"/>
              </a:ext>
            </a:extLst>
          </p:cNvPr>
          <p:cNvCxnSpPr>
            <a:cxnSpLocks/>
          </p:cNvCxnSpPr>
          <p:nvPr/>
        </p:nvCxnSpPr>
        <p:spPr>
          <a:xfrm>
            <a:off x="7095095" y="4120393"/>
            <a:ext cx="448161" cy="0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9" name="Rectangle 168">
            <a:extLst>
              <a:ext uri="{FF2B5EF4-FFF2-40B4-BE49-F238E27FC236}">
                <a16:creationId xmlns:a16="http://schemas.microsoft.com/office/drawing/2014/main" id="{7C6106D2-DD06-4AA4-9650-91B24AD0E79B}"/>
              </a:ext>
            </a:extLst>
          </p:cNvPr>
          <p:cNvSpPr/>
          <p:nvPr/>
        </p:nvSpPr>
        <p:spPr>
          <a:xfrm>
            <a:off x="6409971" y="1288970"/>
            <a:ext cx="1060420" cy="461665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Value-Added Tax – 15%</a:t>
            </a:r>
            <a:endParaRPr lang="ru-RU" sz="1200" dirty="0">
              <a:solidFill>
                <a:srgbClr val="C0000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E943F32C-FAD5-4210-83A3-B9A4468C26BF}"/>
              </a:ext>
            </a:extLst>
          </p:cNvPr>
          <p:cNvCxnSpPr>
            <a:cxnSpLocks/>
            <a:endCxn id="169" idx="1"/>
          </p:cNvCxnSpPr>
          <p:nvPr/>
        </p:nvCxnSpPr>
        <p:spPr>
          <a:xfrm flipV="1">
            <a:off x="5836829" y="1519803"/>
            <a:ext cx="573142" cy="4882"/>
          </a:xfrm>
          <a:prstGeom prst="straightConnector1">
            <a:avLst/>
          </a:prstGeom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9" name="Rectangle 178">
            <a:extLst>
              <a:ext uri="{FF2B5EF4-FFF2-40B4-BE49-F238E27FC236}">
                <a16:creationId xmlns:a16="http://schemas.microsoft.com/office/drawing/2014/main" id="{F775E932-2332-48C1-887B-C445AACA84CD}"/>
              </a:ext>
            </a:extLst>
          </p:cNvPr>
          <p:cNvSpPr/>
          <p:nvPr/>
        </p:nvSpPr>
        <p:spPr>
          <a:xfrm>
            <a:off x="8477143" y="5376357"/>
            <a:ext cx="3166990" cy="742167"/>
          </a:xfrm>
          <a:prstGeom prst="rect">
            <a:avLst/>
          </a:prstGeom>
          <a:noFill/>
          <a:ln w="19050" cap="flat" cmpd="sng" algn="ctr">
            <a:solidFill>
              <a:srgbClr val="00606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Arial Nova Light" panose="020B0304020202020204" pitchFamily="34" charset="0"/>
            </a:endParaRPr>
          </a:p>
        </p:txBody>
      </p: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F59C2167-53E3-4865-8310-7BB340961841}"/>
              </a:ext>
            </a:extLst>
          </p:cNvPr>
          <p:cNvCxnSpPr>
            <a:cxnSpLocks/>
          </p:cNvCxnSpPr>
          <p:nvPr/>
        </p:nvCxnSpPr>
        <p:spPr>
          <a:xfrm>
            <a:off x="8609608" y="5645222"/>
            <a:ext cx="718969" cy="0"/>
          </a:xfrm>
          <a:prstGeom prst="straightConnector1">
            <a:avLst/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F8F50792-03A8-4785-8EA8-A1E145C993F7}"/>
              </a:ext>
            </a:extLst>
          </p:cNvPr>
          <p:cNvCxnSpPr>
            <a:cxnSpLocks/>
          </p:cNvCxnSpPr>
          <p:nvPr/>
        </p:nvCxnSpPr>
        <p:spPr>
          <a:xfrm>
            <a:off x="8609608" y="5910572"/>
            <a:ext cx="718969" cy="0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id="{4A22AEEA-D84D-49B3-B627-B15731551709}"/>
              </a:ext>
            </a:extLst>
          </p:cNvPr>
          <p:cNvSpPr txBox="1"/>
          <p:nvPr/>
        </p:nvSpPr>
        <p:spPr>
          <a:xfrm>
            <a:off x="9328576" y="5496051"/>
            <a:ext cx="3344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 Nova Light" panose="020B0304020202020204" pitchFamily="34" charset="0"/>
                <a:cs typeface="Arial" panose="020B0604020202020204" pitchFamily="34" charset="0"/>
              </a:rPr>
              <a:t>Issuance of Sukuk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0E1B1A47-1197-460F-A451-F3E40C1F2A81}"/>
              </a:ext>
            </a:extLst>
          </p:cNvPr>
          <p:cNvSpPr txBox="1"/>
          <p:nvPr/>
        </p:nvSpPr>
        <p:spPr>
          <a:xfrm>
            <a:off x="9337661" y="5762273"/>
            <a:ext cx="3344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 Nova Light" panose="020B0304020202020204" pitchFamily="34" charset="0"/>
                <a:cs typeface="Arial" panose="020B0604020202020204" pitchFamily="34" charset="0"/>
              </a:rPr>
              <a:t>Transfer of Assets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6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 16">
            <a:extLst>
              <a:ext uri="{FF2B5EF4-FFF2-40B4-BE49-F238E27FC236}">
                <a16:creationId xmlns:a16="http://schemas.microsoft.com/office/drawing/2014/main" id="{362A6880-B3F1-4658-894B-0E8E2B4CF22B}"/>
              </a:ext>
            </a:extLst>
          </p:cNvPr>
          <p:cNvGrpSpPr/>
          <p:nvPr/>
        </p:nvGrpSpPr>
        <p:grpSpPr>
          <a:xfrm>
            <a:off x="9847385" y="4507696"/>
            <a:ext cx="1706880" cy="487618"/>
            <a:chOff x="0" y="0"/>
            <a:chExt cx="956945" cy="269160"/>
          </a:xfrm>
          <a:solidFill>
            <a:srgbClr val="148A76"/>
          </a:solidFill>
        </p:grpSpPr>
        <p:sp>
          <p:nvSpPr>
            <p:cNvPr id="171" name="Freeform 17">
              <a:extLst>
                <a:ext uri="{FF2B5EF4-FFF2-40B4-BE49-F238E27FC236}">
                  <a16:creationId xmlns:a16="http://schemas.microsoft.com/office/drawing/2014/main" id="{9D8B72A5-5ACD-4255-A7EE-0F8DC28EC09F}"/>
                </a:ext>
              </a:extLst>
            </p:cNvPr>
            <p:cNvSpPr/>
            <p:nvPr/>
          </p:nvSpPr>
          <p:spPr>
            <a:xfrm>
              <a:off x="0" y="0"/>
              <a:ext cx="956945" cy="269160"/>
            </a:xfrm>
            <a:custGeom>
              <a:avLst/>
              <a:gdLst/>
              <a:ahLst/>
              <a:cxnLst/>
              <a:rect l="l" t="t" r="r" b="b"/>
              <a:pathLst>
                <a:path w="956945" h="269160">
                  <a:moveTo>
                    <a:pt x="0" y="0"/>
                  </a:moveTo>
                  <a:lnTo>
                    <a:pt x="956945" y="0"/>
                  </a:lnTo>
                  <a:lnTo>
                    <a:pt x="956945" y="269160"/>
                  </a:lnTo>
                  <a:lnTo>
                    <a:pt x="0" y="269160"/>
                  </a:lnTo>
                  <a:close/>
                </a:path>
              </a:pathLst>
            </a:custGeom>
            <a:grpFill/>
          </p:spPr>
        </p:sp>
      </p:grpSp>
      <p:pic>
        <p:nvPicPr>
          <p:cNvPr id="153" name="Picture 54">
            <a:extLst>
              <a:ext uri="{FF2B5EF4-FFF2-40B4-BE49-F238E27FC236}">
                <a16:creationId xmlns:a16="http://schemas.microsoft.com/office/drawing/2014/main" id="{6874154C-DD31-4224-9D80-8A5B2D0AD5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70666" y="4507695"/>
            <a:ext cx="487619" cy="487619"/>
          </a:xfrm>
          <a:prstGeom prst="rect">
            <a:avLst/>
          </a:prstGeom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D83291D8-F033-439C-A494-4FD475935280}"/>
              </a:ext>
            </a:extLst>
          </p:cNvPr>
          <p:cNvSpPr/>
          <p:nvPr/>
        </p:nvSpPr>
        <p:spPr>
          <a:xfrm>
            <a:off x="6096000" y="3974945"/>
            <a:ext cx="5810250" cy="1978915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830C89-C5EA-42BB-829F-6D01827E2BD4}"/>
              </a:ext>
            </a:extLst>
          </p:cNvPr>
          <p:cNvSpPr/>
          <p:nvPr/>
        </p:nvSpPr>
        <p:spPr>
          <a:xfrm>
            <a:off x="6096001" y="1638760"/>
            <a:ext cx="5810250" cy="1978915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15BABE7A-C887-4A03-B886-1032A73F8911}"/>
              </a:ext>
            </a:extLst>
          </p:cNvPr>
          <p:cNvSpPr/>
          <p:nvPr/>
        </p:nvSpPr>
        <p:spPr>
          <a:xfrm flipV="1">
            <a:off x="655320" y="1061375"/>
            <a:ext cx="11250930" cy="18"/>
          </a:xfrm>
          <a:prstGeom prst="line">
            <a:avLst/>
          </a:prstGeom>
          <a:ln w="1905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9DC273F6-BA34-4FEC-A6A7-33ED14EBB9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80133" y="690484"/>
            <a:ext cx="1526117" cy="1971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B3E2BC-80CD-4A59-B4FD-68F307402912}"/>
              </a:ext>
            </a:extLst>
          </p:cNvPr>
          <p:cNvSpPr txBox="1"/>
          <p:nvPr/>
        </p:nvSpPr>
        <p:spPr>
          <a:xfrm>
            <a:off x="555593" y="345204"/>
            <a:ext cx="9542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E50A1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THE CONSTANT TRANSFER OF ASSETS OR FUNDS AND ASSETS BETWEEN THE SPV AND THE ORIGINATOR MAY SUBJECT THE STRUCTURE TO TRANSFER PRICING RISKS </a:t>
            </a:r>
            <a:endParaRPr lang="ru-RU" dirty="0">
              <a:solidFill>
                <a:srgbClr val="E50A1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44B492A-7C96-4995-AD33-CD832349220F}"/>
              </a:ext>
            </a:extLst>
          </p:cNvPr>
          <p:cNvSpPr/>
          <p:nvPr/>
        </p:nvSpPr>
        <p:spPr>
          <a:xfrm>
            <a:off x="0" y="6671799"/>
            <a:ext cx="6969755" cy="182598"/>
          </a:xfrm>
          <a:prstGeom prst="rect">
            <a:avLst/>
          </a:prstGeom>
          <a:solidFill>
            <a:srgbClr val="E50A10"/>
          </a:solidFill>
          <a:ln>
            <a:solidFill>
              <a:srgbClr val="E50A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42841B8-074C-46F7-A486-3EF5A4E2F8B6}"/>
              </a:ext>
            </a:extLst>
          </p:cNvPr>
          <p:cNvSpPr/>
          <p:nvPr/>
        </p:nvSpPr>
        <p:spPr>
          <a:xfrm>
            <a:off x="6969755" y="6670944"/>
            <a:ext cx="5222245" cy="182598"/>
          </a:xfrm>
          <a:prstGeom prst="rect">
            <a:avLst/>
          </a:prstGeom>
          <a:solidFill>
            <a:srgbClr val="383838"/>
          </a:solidFill>
          <a:ln>
            <a:solidFill>
              <a:srgbClr val="38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6" name="Table 125">
            <a:extLst>
              <a:ext uri="{FF2B5EF4-FFF2-40B4-BE49-F238E27FC236}">
                <a16:creationId xmlns:a16="http://schemas.microsoft.com/office/drawing/2014/main" id="{84BCB2CE-70D5-4BF7-A8A4-66B3C98A38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444769"/>
              </p:ext>
            </p:extLst>
          </p:nvPr>
        </p:nvGraphicFramePr>
        <p:xfrm>
          <a:off x="655320" y="1354678"/>
          <a:ext cx="4935154" cy="4599182"/>
        </p:xfrm>
        <a:graphic>
          <a:graphicData uri="http://schemas.openxmlformats.org/drawingml/2006/table">
            <a:tbl>
              <a:tblPr firstRow="1" firstCol="1" bandRow="1"/>
              <a:tblGrid>
                <a:gridCol w="4935154">
                  <a:extLst>
                    <a:ext uri="{9D8B030D-6E8A-4147-A177-3AD203B41FA5}">
                      <a16:colId xmlns:a16="http://schemas.microsoft.com/office/drawing/2014/main" val="1975457979"/>
                    </a:ext>
                  </a:extLst>
                </a:gridCol>
              </a:tblGrid>
              <a:tr h="4338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Arial Nova Light" panose="020B030402020202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Current provisions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Arial Nova Light" panose="020B0304020202020204" pitchFamily="34" charset="0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195788"/>
                  </a:ext>
                </a:extLst>
              </a:tr>
              <a:tr h="4165299">
                <a:tc>
                  <a:txBody>
                    <a:bodyPr/>
                    <a:lstStyle/>
                    <a:p>
                      <a:pPr marL="171450" indent="-17145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30000"/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SimSun" panose="02010600030101010101" pitchFamily="2" charset="-122"/>
                          <a:cs typeface="Cambria" panose="02040503050406030204" pitchFamily="18" charset="0"/>
                        </a:rPr>
                        <a:t>Transfer Pricing</a:t>
                      </a:r>
                    </a:p>
                    <a:p>
                      <a:pPr marL="171450" indent="-17145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30000"/>
                        <a:buFont typeface="Courier New" panose="02070309020205020404" pitchFamily="49" charset="0"/>
                        <a:buChar char="o"/>
                      </a:pP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Arial Nova Light" panose="020B0304020202020204" pitchFamily="34" charset="0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  <a:p>
                      <a:pPr marL="171450" indent="-17145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30000"/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SimSun" panose="02010600030101010101" pitchFamily="2" charset="-122"/>
                          <a:cs typeface="Cambria" panose="02040503050406030204" pitchFamily="18" charset="0"/>
                        </a:rPr>
                        <a:t>Notice rules</a:t>
                      </a:r>
                    </a:p>
                    <a:p>
                      <a:pPr marL="171450" indent="-17145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30000"/>
                        <a:buFont typeface="Courier New" panose="02070309020205020404" pitchFamily="49" charset="0"/>
                        <a:buChar char="o"/>
                      </a:pP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Arial Nova Light" panose="020B0304020202020204" pitchFamily="34" charset="0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  <a:p>
                      <a:pPr marL="171450" indent="-17145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30000"/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SimSun" panose="02010600030101010101" pitchFamily="2" charset="-122"/>
                          <a:cs typeface="Cambria" panose="02040503050406030204" pitchFamily="18" charset="0"/>
                        </a:rPr>
                        <a:t>The entitlement of tax authorities to request documents</a:t>
                      </a:r>
                    </a:p>
                    <a:p>
                      <a:pPr marL="171450" indent="-17145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30000"/>
                        <a:buFont typeface="Courier New" panose="02070309020205020404" pitchFamily="49" charset="0"/>
                        <a:buChar char="o"/>
                      </a:pP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Arial Nova Light" panose="020B0304020202020204" pitchFamily="34" charset="0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  <a:p>
                      <a:pPr marL="171450" indent="-17145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Pct val="130000"/>
                        <a:buFont typeface="Courier New" panose="02070309020205020404" pitchFamily="49" charset="0"/>
                        <a:buChar char="o"/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Arial Nova Light" panose="020B0304020202020204" pitchFamily="34" charset="0"/>
                          <a:ea typeface="SimSun" panose="02010600030101010101" pitchFamily="2" charset="-122"/>
                          <a:cs typeface="Cambria" panose="02040503050406030204" pitchFamily="18" charset="0"/>
                        </a:rPr>
                        <a:t>Reduced price flexibility is a risk</a:t>
                      </a:r>
                      <a:endParaRPr lang="en-US" sz="1400" b="0" kern="1200" dirty="0">
                        <a:solidFill>
                          <a:srgbClr val="000000"/>
                        </a:solidFill>
                        <a:effectLst/>
                        <a:latin typeface="Arial Nova Light" panose="020B0304020202020204" pitchFamily="34" charset="0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4821713"/>
                  </a:ext>
                </a:extLst>
              </a:tr>
            </a:tbl>
          </a:graphicData>
        </a:graphic>
      </p:graphicFrame>
      <p:grpSp>
        <p:nvGrpSpPr>
          <p:cNvPr id="128" name="Group 16">
            <a:extLst>
              <a:ext uri="{FF2B5EF4-FFF2-40B4-BE49-F238E27FC236}">
                <a16:creationId xmlns:a16="http://schemas.microsoft.com/office/drawing/2014/main" id="{6D62ACB4-3339-4510-965C-948610AF5845}"/>
              </a:ext>
            </a:extLst>
          </p:cNvPr>
          <p:cNvGrpSpPr/>
          <p:nvPr/>
        </p:nvGrpSpPr>
        <p:grpSpPr>
          <a:xfrm>
            <a:off x="6727092" y="2175025"/>
            <a:ext cx="1706880" cy="487618"/>
            <a:chOff x="0" y="0"/>
            <a:chExt cx="956945" cy="269160"/>
          </a:xfrm>
          <a:solidFill>
            <a:srgbClr val="148A76"/>
          </a:solidFill>
        </p:grpSpPr>
        <p:sp>
          <p:nvSpPr>
            <p:cNvPr id="129" name="Freeform 17">
              <a:extLst>
                <a:ext uri="{FF2B5EF4-FFF2-40B4-BE49-F238E27FC236}">
                  <a16:creationId xmlns:a16="http://schemas.microsoft.com/office/drawing/2014/main" id="{6AA1F8BC-F7A1-4F01-9EA7-0616594C783A}"/>
                </a:ext>
              </a:extLst>
            </p:cNvPr>
            <p:cNvSpPr/>
            <p:nvPr/>
          </p:nvSpPr>
          <p:spPr>
            <a:xfrm>
              <a:off x="0" y="0"/>
              <a:ext cx="956945" cy="269160"/>
            </a:xfrm>
            <a:custGeom>
              <a:avLst/>
              <a:gdLst/>
              <a:ahLst/>
              <a:cxnLst/>
              <a:rect l="l" t="t" r="r" b="b"/>
              <a:pathLst>
                <a:path w="956945" h="269160">
                  <a:moveTo>
                    <a:pt x="0" y="0"/>
                  </a:moveTo>
                  <a:lnTo>
                    <a:pt x="956945" y="0"/>
                  </a:lnTo>
                  <a:lnTo>
                    <a:pt x="956945" y="269160"/>
                  </a:lnTo>
                  <a:lnTo>
                    <a:pt x="0" y="269160"/>
                  </a:lnTo>
                  <a:close/>
                </a:path>
              </a:pathLst>
            </a:custGeom>
            <a:grpFill/>
          </p:spPr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5C4776CF-B4E3-4035-8376-3465A67337FD}"/>
              </a:ext>
            </a:extLst>
          </p:cNvPr>
          <p:cNvSpPr txBox="1"/>
          <p:nvPr/>
        </p:nvSpPr>
        <p:spPr>
          <a:xfrm>
            <a:off x="6727091" y="2254551"/>
            <a:ext cx="160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Originators 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1" name="Picture 54">
            <a:extLst>
              <a:ext uri="{FF2B5EF4-FFF2-40B4-BE49-F238E27FC236}">
                <a16:creationId xmlns:a16="http://schemas.microsoft.com/office/drawing/2014/main" id="{1316EA0E-C2E1-42F1-94C7-EF7BD1BF77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86526" y="2171511"/>
            <a:ext cx="487619" cy="487619"/>
          </a:xfrm>
          <a:prstGeom prst="rect">
            <a:avLst/>
          </a:prstGeom>
        </p:spPr>
      </p:pic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584F6FDF-524A-412A-8DC6-2BAB5D04C79F}"/>
              </a:ext>
            </a:extLst>
          </p:cNvPr>
          <p:cNvCxnSpPr>
            <a:cxnSpLocks/>
          </p:cNvCxnSpPr>
          <p:nvPr/>
        </p:nvCxnSpPr>
        <p:spPr>
          <a:xfrm>
            <a:off x="8433972" y="2472322"/>
            <a:ext cx="1413414" cy="0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35" name="Group 16">
            <a:extLst>
              <a:ext uri="{FF2B5EF4-FFF2-40B4-BE49-F238E27FC236}">
                <a16:creationId xmlns:a16="http://schemas.microsoft.com/office/drawing/2014/main" id="{BF1931D1-C04F-4694-9E7F-259854ADE5A5}"/>
              </a:ext>
            </a:extLst>
          </p:cNvPr>
          <p:cNvGrpSpPr/>
          <p:nvPr/>
        </p:nvGrpSpPr>
        <p:grpSpPr>
          <a:xfrm>
            <a:off x="9847386" y="2171511"/>
            <a:ext cx="1706880" cy="487618"/>
            <a:chOff x="0" y="0"/>
            <a:chExt cx="956945" cy="26916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36" name="Freeform 17">
              <a:extLst>
                <a:ext uri="{FF2B5EF4-FFF2-40B4-BE49-F238E27FC236}">
                  <a16:creationId xmlns:a16="http://schemas.microsoft.com/office/drawing/2014/main" id="{FA4DA693-7912-45C9-A45A-B3ADDBA536BA}"/>
                </a:ext>
              </a:extLst>
            </p:cNvPr>
            <p:cNvSpPr/>
            <p:nvPr/>
          </p:nvSpPr>
          <p:spPr>
            <a:xfrm>
              <a:off x="0" y="0"/>
              <a:ext cx="956945" cy="269160"/>
            </a:xfrm>
            <a:custGeom>
              <a:avLst/>
              <a:gdLst/>
              <a:ahLst/>
              <a:cxnLst/>
              <a:rect l="l" t="t" r="r" b="b"/>
              <a:pathLst>
                <a:path w="956945" h="269160">
                  <a:moveTo>
                    <a:pt x="0" y="0"/>
                  </a:moveTo>
                  <a:lnTo>
                    <a:pt x="956945" y="0"/>
                  </a:lnTo>
                  <a:lnTo>
                    <a:pt x="956945" y="269160"/>
                  </a:lnTo>
                  <a:lnTo>
                    <a:pt x="0" y="269160"/>
                  </a:lnTo>
                  <a:close/>
                </a:path>
              </a:pathLst>
            </a:custGeom>
            <a:grpFill/>
          </p:spPr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D7D981F3-53F2-442F-B857-D859E06801BB}"/>
              </a:ext>
            </a:extLst>
          </p:cNvPr>
          <p:cNvSpPr txBox="1"/>
          <p:nvPr/>
        </p:nvSpPr>
        <p:spPr>
          <a:xfrm>
            <a:off x="9847385" y="2251037"/>
            <a:ext cx="160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SPV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8" name="Picture 62">
            <a:extLst>
              <a:ext uri="{FF2B5EF4-FFF2-40B4-BE49-F238E27FC236}">
                <a16:creationId xmlns:a16="http://schemas.microsoft.com/office/drawing/2014/main" id="{213B105A-73B2-49A8-991E-8C9E318F63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3187">
            <a:off x="11319799" y="2177196"/>
            <a:ext cx="489225" cy="489225"/>
          </a:xfrm>
          <a:prstGeom prst="rect">
            <a:avLst/>
          </a:prstGeom>
        </p:spPr>
      </p:pic>
      <p:pic>
        <p:nvPicPr>
          <p:cNvPr id="140" name="Picture 22">
            <a:extLst>
              <a:ext uri="{FF2B5EF4-FFF2-40B4-BE49-F238E27FC236}">
                <a16:creationId xmlns:a16="http://schemas.microsoft.com/office/drawing/2014/main" id="{566FBE63-FBB5-41F8-93DD-2FF290815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15320" y="2832776"/>
            <a:ext cx="349328" cy="368066"/>
          </a:xfrm>
          <a:prstGeom prst="rect">
            <a:avLst/>
          </a:prstGeom>
        </p:spPr>
      </p:pic>
      <p:pic>
        <p:nvPicPr>
          <p:cNvPr id="145" name="Graphic 144" descr="Car">
            <a:extLst>
              <a:ext uri="{FF2B5EF4-FFF2-40B4-BE49-F238E27FC236}">
                <a16:creationId xmlns:a16="http://schemas.microsoft.com/office/drawing/2014/main" id="{0782B97F-0DD3-4B94-9B3F-59A1986B7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93785" y="2830333"/>
            <a:ext cx="487620" cy="487620"/>
          </a:xfrm>
          <a:prstGeom prst="rect">
            <a:avLst/>
          </a:prstGeom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EA13B482-8140-4D5B-A444-549A4A8C86F8}"/>
              </a:ext>
            </a:extLst>
          </p:cNvPr>
          <p:cNvSpPr txBox="1"/>
          <p:nvPr/>
        </p:nvSpPr>
        <p:spPr>
          <a:xfrm>
            <a:off x="9121066" y="2943766"/>
            <a:ext cx="1353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Sale of assets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0247E5-552C-4895-8808-BA05ABE22190}"/>
              </a:ext>
            </a:extLst>
          </p:cNvPr>
          <p:cNvSpPr/>
          <p:nvPr/>
        </p:nvSpPr>
        <p:spPr>
          <a:xfrm>
            <a:off x="6096002" y="1661654"/>
            <a:ext cx="58102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Controlled Transaction 1 – Transactions to Offshore Jurisdictions </a:t>
            </a:r>
            <a:endParaRPr lang="ru-RU" sz="1600" dirty="0">
              <a:solidFill>
                <a:srgbClr val="C0000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0" name="Group 16">
            <a:extLst>
              <a:ext uri="{FF2B5EF4-FFF2-40B4-BE49-F238E27FC236}">
                <a16:creationId xmlns:a16="http://schemas.microsoft.com/office/drawing/2014/main" id="{B54A6B48-9F16-46ED-91F5-9458066DBB49}"/>
              </a:ext>
            </a:extLst>
          </p:cNvPr>
          <p:cNvGrpSpPr/>
          <p:nvPr/>
        </p:nvGrpSpPr>
        <p:grpSpPr>
          <a:xfrm>
            <a:off x="6727091" y="4511210"/>
            <a:ext cx="1706880" cy="487618"/>
            <a:chOff x="0" y="0"/>
            <a:chExt cx="956945" cy="26916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51" name="Freeform 17">
              <a:extLst>
                <a:ext uri="{FF2B5EF4-FFF2-40B4-BE49-F238E27FC236}">
                  <a16:creationId xmlns:a16="http://schemas.microsoft.com/office/drawing/2014/main" id="{87C1A80D-7EA5-48F7-93A5-365585A22A70}"/>
                </a:ext>
              </a:extLst>
            </p:cNvPr>
            <p:cNvSpPr/>
            <p:nvPr/>
          </p:nvSpPr>
          <p:spPr>
            <a:xfrm>
              <a:off x="0" y="0"/>
              <a:ext cx="956945" cy="269160"/>
            </a:xfrm>
            <a:custGeom>
              <a:avLst/>
              <a:gdLst/>
              <a:ahLst/>
              <a:cxnLst/>
              <a:rect l="l" t="t" r="r" b="b"/>
              <a:pathLst>
                <a:path w="956945" h="269160">
                  <a:moveTo>
                    <a:pt x="0" y="0"/>
                  </a:moveTo>
                  <a:lnTo>
                    <a:pt x="956945" y="0"/>
                  </a:lnTo>
                  <a:lnTo>
                    <a:pt x="956945" y="269160"/>
                  </a:lnTo>
                  <a:lnTo>
                    <a:pt x="0" y="269160"/>
                  </a:lnTo>
                  <a:close/>
                </a:path>
              </a:pathLst>
            </a:custGeom>
            <a:grpFill/>
          </p:spPr>
        </p:sp>
      </p:grpSp>
      <p:sp>
        <p:nvSpPr>
          <p:cNvPr id="152" name="TextBox 151">
            <a:extLst>
              <a:ext uri="{FF2B5EF4-FFF2-40B4-BE49-F238E27FC236}">
                <a16:creationId xmlns:a16="http://schemas.microsoft.com/office/drawing/2014/main" id="{14D29528-ED57-42A5-895A-1AC5F2FC919D}"/>
              </a:ext>
            </a:extLst>
          </p:cNvPr>
          <p:cNvSpPr txBox="1"/>
          <p:nvPr/>
        </p:nvSpPr>
        <p:spPr>
          <a:xfrm>
            <a:off x="6727090" y="4590736"/>
            <a:ext cx="160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SPV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C6EE239A-32A4-4C52-ACB5-65243870986D}"/>
              </a:ext>
            </a:extLst>
          </p:cNvPr>
          <p:cNvCxnSpPr>
            <a:cxnSpLocks/>
          </p:cNvCxnSpPr>
          <p:nvPr/>
        </p:nvCxnSpPr>
        <p:spPr>
          <a:xfrm>
            <a:off x="8433971" y="4808507"/>
            <a:ext cx="1413414" cy="0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2F435BE6-34F6-458D-A0B4-F530CDE6A61E}"/>
              </a:ext>
            </a:extLst>
          </p:cNvPr>
          <p:cNvSpPr txBox="1"/>
          <p:nvPr/>
        </p:nvSpPr>
        <p:spPr>
          <a:xfrm>
            <a:off x="9847384" y="4587222"/>
            <a:ext cx="160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Originator s 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3" name="Picture 62">
            <a:extLst>
              <a:ext uri="{FF2B5EF4-FFF2-40B4-BE49-F238E27FC236}">
                <a16:creationId xmlns:a16="http://schemas.microsoft.com/office/drawing/2014/main" id="{2C121739-D7E6-4757-921A-FAA3C0023D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3187">
            <a:off x="6431662" y="4506892"/>
            <a:ext cx="489225" cy="489225"/>
          </a:xfrm>
          <a:prstGeom prst="rect">
            <a:avLst/>
          </a:prstGeom>
        </p:spPr>
      </p:pic>
      <p:pic>
        <p:nvPicPr>
          <p:cNvPr id="174" name="Picture 22">
            <a:extLst>
              <a:ext uri="{FF2B5EF4-FFF2-40B4-BE49-F238E27FC236}">
                <a16:creationId xmlns:a16="http://schemas.microsoft.com/office/drawing/2014/main" id="{46D7E9A3-E2CC-4BE6-AF87-267B0C7531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15319" y="5168961"/>
            <a:ext cx="349328" cy="368066"/>
          </a:xfrm>
          <a:prstGeom prst="rect">
            <a:avLst/>
          </a:prstGeom>
        </p:spPr>
      </p:pic>
      <p:pic>
        <p:nvPicPr>
          <p:cNvPr id="175" name="Graphic 174" descr="Car">
            <a:extLst>
              <a:ext uri="{FF2B5EF4-FFF2-40B4-BE49-F238E27FC236}">
                <a16:creationId xmlns:a16="http://schemas.microsoft.com/office/drawing/2014/main" id="{DC451B5D-CEF0-4190-9CFB-48BBC3AAAD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93784" y="5166518"/>
            <a:ext cx="487620" cy="487620"/>
          </a:xfrm>
          <a:prstGeom prst="rect">
            <a:avLst/>
          </a:prstGeom>
        </p:spPr>
      </p:pic>
      <p:sp>
        <p:nvSpPr>
          <p:cNvPr id="176" name="TextBox 175">
            <a:extLst>
              <a:ext uri="{FF2B5EF4-FFF2-40B4-BE49-F238E27FC236}">
                <a16:creationId xmlns:a16="http://schemas.microsoft.com/office/drawing/2014/main" id="{E363B7CB-37E0-4349-9975-1823A0C91417}"/>
              </a:ext>
            </a:extLst>
          </p:cNvPr>
          <p:cNvSpPr txBox="1"/>
          <p:nvPr/>
        </p:nvSpPr>
        <p:spPr>
          <a:xfrm>
            <a:off x="9121065" y="5279951"/>
            <a:ext cx="1353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ova Light" panose="020B0304020202020204" pitchFamily="34" charset="0"/>
                <a:cs typeface="Arial" panose="020B0604020202020204" pitchFamily="34" charset="0"/>
              </a:rPr>
              <a:t>Lease of Assets </a:t>
            </a:r>
            <a:endParaRPr lang="ru-RU" sz="1200" dirty="0"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CC8DA7AA-BA9B-495C-A8D7-FA76E5FF7224}"/>
              </a:ext>
            </a:extLst>
          </p:cNvPr>
          <p:cNvSpPr/>
          <p:nvPr/>
        </p:nvSpPr>
        <p:spPr>
          <a:xfrm>
            <a:off x="6096001" y="3997839"/>
            <a:ext cx="58102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Controlled Transaction 2 – Related Party Leasing Transactions</a:t>
            </a:r>
            <a:endParaRPr lang="ru-RU" sz="1600" dirty="0">
              <a:solidFill>
                <a:srgbClr val="C0000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692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8B829E-913A-4285-AF05-C69F164E8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  <a14:imgEffect>
                      <a14:colorTemperature colorTemp="11200"/>
                    </a14:imgEffect>
                    <a14:imgEffect>
                      <a14:brightnessContrast bright="-62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236"/>
            <a:ext cx="12192000" cy="685800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1AC113C9-9FED-4302-B511-F9ABB57DBF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25450" y="6250674"/>
            <a:ext cx="1304600" cy="1685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012DD5-124D-49D3-87B1-5BDDC14EFD68}"/>
              </a:ext>
            </a:extLst>
          </p:cNvPr>
          <p:cNvSpPr txBox="1"/>
          <p:nvPr/>
        </p:nvSpPr>
        <p:spPr>
          <a:xfrm>
            <a:off x="1171575" y="3408446"/>
            <a:ext cx="3713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KEY CONTACTS</a:t>
            </a:r>
            <a:endParaRPr lang="ru-RU" sz="20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FC352-D3BE-4191-A66F-577421623D52}"/>
              </a:ext>
            </a:extLst>
          </p:cNvPr>
          <p:cNvSpPr/>
          <p:nvPr/>
        </p:nvSpPr>
        <p:spPr>
          <a:xfrm>
            <a:off x="3074193" y="2076054"/>
            <a:ext cx="60436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Bold"/>
                <a:ea typeface="Calibri" panose="020F0502020204030204" pitchFamily="34" charset="0"/>
                <a:cs typeface="Arial" panose="020B0604020202020204" pitchFamily="34" charset="0"/>
              </a:rPr>
              <a:t>THANK YOU VERY MUCH!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91A257-7F81-42F6-812C-9E71E47655D9}"/>
              </a:ext>
            </a:extLst>
          </p:cNvPr>
          <p:cNvCxnSpPr/>
          <p:nvPr/>
        </p:nvCxnSpPr>
        <p:spPr>
          <a:xfrm>
            <a:off x="5800917" y="4251022"/>
            <a:ext cx="0" cy="141187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C79E9F5-3710-4C79-9BD4-F92C914DD9DF}"/>
              </a:ext>
            </a:extLst>
          </p:cNvPr>
          <p:cNvSpPr/>
          <p:nvPr/>
        </p:nvSpPr>
        <p:spPr>
          <a:xfrm>
            <a:off x="6325591" y="4277617"/>
            <a:ext cx="354093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Centil</a:t>
            </a:r>
            <a:r>
              <a:rPr lang="en-US" sz="20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 Law Firm</a:t>
            </a:r>
          </a:p>
          <a:p>
            <a:endParaRPr lang="en-US" sz="1400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12 A Turkistan Str | Platform Business Center</a:t>
            </a:r>
          </a:p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Tashkent 100060 Uzbekistan</a:t>
            </a:r>
          </a:p>
          <a:p>
            <a:r>
              <a:rPr lang="en-US" sz="1400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+998931204778</a:t>
            </a:r>
          </a:p>
          <a:p>
            <a:r>
              <a:rPr lang="en-US" sz="1400" dirty="0" err="1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uzbekistan@centillaw</a:t>
            </a:r>
            <a:endParaRPr lang="en-US" sz="1400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BEA5636-C19D-0F52-F6CC-36191F580620}"/>
              </a:ext>
            </a:extLst>
          </p:cNvPr>
          <p:cNvSpPr/>
          <p:nvPr/>
        </p:nvSpPr>
        <p:spPr>
          <a:xfrm>
            <a:off x="1323975" y="4251022"/>
            <a:ext cx="60436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Nova Light" panose="020B03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Jakhongir Usmonov </a:t>
            </a:r>
            <a:br>
              <a:rPr lang="en-US" sz="2000" b="1" dirty="0">
                <a:solidFill>
                  <a:schemeClr val="bg1"/>
                </a:solidFill>
                <a:latin typeface="Arial Nova Light" panose="020B03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Senior Associate</a:t>
            </a:r>
          </a:p>
          <a:p>
            <a:r>
              <a:rPr lang="en-US" sz="1400" i="1" dirty="0">
                <a:solidFill>
                  <a:schemeClr val="bg1"/>
                </a:solidFill>
                <a:latin typeface="Arial Nova Light" panose="020B03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Email: </a:t>
            </a:r>
            <a:r>
              <a:rPr lang="en-US" sz="1400" i="1" dirty="0" err="1">
                <a:solidFill>
                  <a:schemeClr val="bg1"/>
                </a:solidFill>
                <a:latin typeface="Arial Nova Light" panose="020B03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Jakhongir.usmonov@centil.law</a:t>
            </a:r>
            <a:endParaRPr lang="en-US" sz="1400" i="1" dirty="0">
              <a:solidFill>
                <a:schemeClr val="bg1"/>
              </a:solidFill>
              <a:latin typeface="Arial Nova Light" panose="020B03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400" i="1" dirty="0">
                <a:solidFill>
                  <a:schemeClr val="bg1"/>
                </a:solidFill>
                <a:latin typeface="Arial Nova Light" panose="020B03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Mob: +998 90 982 00 71</a:t>
            </a:r>
          </a:p>
          <a:p>
            <a:endParaRPr lang="en-US" sz="1400" dirty="0">
              <a:solidFill>
                <a:schemeClr val="bg1"/>
              </a:solidFill>
              <a:latin typeface="Arial Nova Light" panose="020B03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3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3C0018-7094-433D-9028-055F467E6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  <a14:imgEffect>
                      <a14:colorTemperature colorTemp="11200"/>
                    </a14:imgEffect>
                    <a14:imgEffect>
                      <a14:brightnessContrast bright="-62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2D13A00-7579-409A-89FE-9C8B5780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EAFC1-A8C9-4CE0-82A0-071F28BCA799}" type="slidenum">
              <a:rPr lang="ru-RU" smtClean="0"/>
              <a:t>2</a:t>
            </a:fld>
            <a:endParaRPr lang="ru-R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7D120F-6DC7-473D-BFB2-045B737EA8E5}"/>
              </a:ext>
            </a:extLst>
          </p:cNvPr>
          <p:cNvCxnSpPr/>
          <p:nvPr/>
        </p:nvCxnSpPr>
        <p:spPr>
          <a:xfrm>
            <a:off x="5660240" y="2723061"/>
            <a:ext cx="0" cy="141187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3D33B55-FD81-4BAA-B92B-D29751D2CD7F}"/>
              </a:ext>
            </a:extLst>
          </p:cNvPr>
          <p:cNvSpPr txBox="1"/>
          <p:nvPr/>
        </p:nvSpPr>
        <p:spPr>
          <a:xfrm>
            <a:off x="5966615" y="3075056"/>
            <a:ext cx="5025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Part 1 | Islamic Banking in the Republic of Uzbekistan </a:t>
            </a:r>
            <a:endParaRPr lang="ru-RU" sz="2000" dirty="0">
              <a:solidFill>
                <a:schemeClr val="bg1">
                  <a:lumMod val="75000"/>
                </a:schemeClr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ompany">
            <a:extLst>
              <a:ext uri="{FF2B5EF4-FFF2-40B4-BE49-F238E27FC236}">
                <a16:creationId xmlns:a16="http://schemas.microsoft.com/office/drawing/2014/main" id="{4A916D79-493E-4996-98A6-84B8BB341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969" y="3276099"/>
            <a:ext cx="2196388" cy="3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264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5 Spectacular Things To See And Do In Bukhara Uzbekistan - CHARLIES  WANDERINGS">
            <a:extLst>
              <a:ext uri="{FF2B5EF4-FFF2-40B4-BE49-F238E27FC236}">
                <a16:creationId xmlns:a16="http://schemas.microsoft.com/office/drawing/2014/main" id="{7DB52E81-06A6-4694-8B38-E64668126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64"/>
                    </a14:imgEffect>
                    <a14:imgEffect>
                      <a14:saturation sat="142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36" t="3537" r="8668" b="3537"/>
          <a:stretch/>
        </p:blipFill>
        <p:spPr bwMode="auto">
          <a:xfrm>
            <a:off x="7578343" y="0"/>
            <a:ext cx="46136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719C2B-679B-4474-BB30-5744E5142A16}"/>
              </a:ext>
            </a:extLst>
          </p:cNvPr>
          <p:cNvSpPr txBox="1"/>
          <p:nvPr/>
        </p:nvSpPr>
        <p:spPr>
          <a:xfrm>
            <a:off x="655320" y="1793026"/>
            <a:ext cx="668077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Islamic banking and finance ecosystem of the Republic of Uzbekistan is impeded by the absence of an area-specific legislative framework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Current statutory and regulatory acts are adapted to the needs of the conventional banking system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clear status of contracts and Islamic finance concepts within directly applicable acts of legislation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 Nova Light" panose="020B03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 Nova Light" panose="020B03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37B1B001-B765-430C-9EF7-E29BB7BD5E4A}"/>
              </a:ext>
            </a:extLst>
          </p:cNvPr>
          <p:cNvSpPr/>
          <p:nvPr/>
        </p:nvSpPr>
        <p:spPr>
          <a:xfrm flipV="1">
            <a:off x="655320" y="1019899"/>
            <a:ext cx="6581052" cy="41493"/>
          </a:xfrm>
          <a:prstGeom prst="line">
            <a:avLst/>
          </a:prstGeom>
          <a:ln w="1905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A682B-BF3B-47AA-84E7-A2CE1CD8DFE2}"/>
              </a:ext>
            </a:extLst>
          </p:cNvPr>
          <p:cNvSpPr txBox="1"/>
          <p:nvPr/>
        </p:nvSpPr>
        <p:spPr>
          <a:xfrm>
            <a:off x="539196" y="479103"/>
            <a:ext cx="6428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50A1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CURRENT STATUS</a:t>
            </a:r>
            <a:endParaRPr lang="ru-RU" dirty="0">
              <a:solidFill>
                <a:srgbClr val="E50A1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247F74-F1ED-4FC1-9AE9-0F724B02E806}"/>
              </a:ext>
            </a:extLst>
          </p:cNvPr>
          <p:cNvSpPr/>
          <p:nvPr/>
        </p:nvSpPr>
        <p:spPr>
          <a:xfrm>
            <a:off x="1" y="6670944"/>
            <a:ext cx="5116748" cy="183453"/>
          </a:xfrm>
          <a:prstGeom prst="rect">
            <a:avLst/>
          </a:prstGeom>
          <a:solidFill>
            <a:srgbClr val="E50A10"/>
          </a:solidFill>
          <a:ln>
            <a:solidFill>
              <a:srgbClr val="E50A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2588C2-B084-48BA-9FEB-A86A1F0889C9}"/>
              </a:ext>
            </a:extLst>
          </p:cNvPr>
          <p:cNvSpPr/>
          <p:nvPr/>
        </p:nvSpPr>
        <p:spPr>
          <a:xfrm>
            <a:off x="5116748" y="6670943"/>
            <a:ext cx="2461595" cy="183453"/>
          </a:xfrm>
          <a:prstGeom prst="rect">
            <a:avLst/>
          </a:prstGeom>
          <a:solidFill>
            <a:srgbClr val="383838"/>
          </a:solidFill>
          <a:ln>
            <a:solidFill>
              <a:srgbClr val="38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C4DCC03-937E-4B85-88E4-C281CF67CF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10255" y="565186"/>
            <a:ext cx="1526117" cy="19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38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5A59452-39A5-4119-B46F-885B0D570170}"/>
              </a:ext>
            </a:extLst>
          </p:cNvPr>
          <p:cNvSpPr/>
          <p:nvPr/>
        </p:nvSpPr>
        <p:spPr>
          <a:xfrm>
            <a:off x="5582058" y="1789625"/>
            <a:ext cx="943475" cy="94345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3DDC0C-847E-4327-9B78-370B258015D4}"/>
              </a:ext>
            </a:extLst>
          </p:cNvPr>
          <p:cNvSpPr/>
          <p:nvPr/>
        </p:nvSpPr>
        <p:spPr>
          <a:xfrm>
            <a:off x="1673513" y="1789644"/>
            <a:ext cx="943475" cy="94345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AutoShape 4">
            <a:extLst>
              <a:ext uri="{FF2B5EF4-FFF2-40B4-BE49-F238E27FC236}">
                <a16:creationId xmlns:a16="http://schemas.microsoft.com/office/drawing/2014/main" id="{A43AFA04-E338-480D-A8A3-276B844ECC2D}"/>
              </a:ext>
            </a:extLst>
          </p:cNvPr>
          <p:cNvSpPr/>
          <p:nvPr/>
        </p:nvSpPr>
        <p:spPr>
          <a:xfrm flipV="1">
            <a:off x="655320" y="1061375"/>
            <a:ext cx="11250930" cy="18"/>
          </a:xfrm>
          <a:prstGeom prst="line">
            <a:avLst/>
          </a:prstGeom>
          <a:ln w="1905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BE313F11-DEE7-499C-8B3C-2E3F7198F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80133" y="690484"/>
            <a:ext cx="1526117" cy="19716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E41D195-1871-4D9B-A613-A7127D0091C4}"/>
              </a:ext>
            </a:extLst>
          </p:cNvPr>
          <p:cNvSpPr txBox="1"/>
          <p:nvPr/>
        </p:nvSpPr>
        <p:spPr>
          <a:xfrm>
            <a:off x="555592" y="345204"/>
            <a:ext cx="8991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50A1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THERE IS NO SPECIFIC REGULATOR OF THE ISLAMIC BANKING ECOSYSTEM IN THE REPUBLIC OF UZBEKSITAN </a:t>
            </a:r>
            <a:endParaRPr lang="ru-RU" sz="2000" dirty="0">
              <a:solidFill>
                <a:srgbClr val="E50A1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utoShape 4">
            <a:extLst>
              <a:ext uri="{FF2B5EF4-FFF2-40B4-BE49-F238E27FC236}">
                <a16:creationId xmlns:a16="http://schemas.microsoft.com/office/drawing/2014/main" id="{312339EA-32D6-4B0C-BC26-9F88A3582AC7}"/>
              </a:ext>
            </a:extLst>
          </p:cNvPr>
          <p:cNvSpPr/>
          <p:nvPr/>
        </p:nvSpPr>
        <p:spPr>
          <a:xfrm flipV="1">
            <a:off x="655320" y="1061375"/>
            <a:ext cx="11250930" cy="18"/>
          </a:xfrm>
          <a:prstGeom prst="line">
            <a:avLst/>
          </a:prstGeom>
          <a:ln w="1905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2C68231-FDFC-48B5-8D06-5569E9158B43}"/>
              </a:ext>
            </a:extLst>
          </p:cNvPr>
          <p:cNvSpPr/>
          <p:nvPr/>
        </p:nvSpPr>
        <p:spPr>
          <a:xfrm>
            <a:off x="0" y="6671799"/>
            <a:ext cx="6969755" cy="182598"/>
          </a:xfrm>
          <a:prstGeom prst="rect">
            <a:avLst/>
          </a:prstGeom>
          <a:solidFill>
            <a:srgbClr val="E50A10"/>
          </a:solidFill>
          <a:ln>
            <a:solidFill>
              <a:srgbClr val="E50A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B463861-981A-4D45-9751-B6BE3E2498AF}"/>
              </a:ext>
            </a:extLst>
          </p:cNvPr>
          <p:cNvSpPr/>
          <p:nvPr/>
        </p:nvSpPr>
        <p:spPr>
          <a:xfrm>
            <a:off x="6969755" y="6670944"/>
            <a:ext cx="5222245" cy="182598"/>
          </a:xfrm>
          <a:prstGeom prst="rect">
            <a:avLst/>
          </a:prstGeom>
          <a:solidFill>
            <a:srgbClr val="383838"/>
          </a:solidFill>
          <a:ln>
            <a:solidFill>
              <a:srgbClr val="38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Graphic 4" descr="Bank">
            <a:extLst>
              <a:ext uri="{FF2B5EF4-FFF2-40B4-BE49-F238E27FC236}">
                <a16:creationId xmlns:a16="http://schemas.microsoft.com/office/drawing/2014/main" id="{2CA017FE-A7E8-48DF-B977-794DA216F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3514" y="1789625"/>
            <a:ext cx="943474" cy="943474"/>
          </a:xfrm>
          <a:prstGeom prst="rect">
            <a:avLst/>
          </a:prstGeom>
        </p:spPr>
      </p:pic>
      <p:pic>
        <p:nvPicPr>
          <p:cNvPr id="8" name="Graphic 7" descr="Meeting">
            <a:extLst>
              <a:ext uri="{FF2B5EF4-FFF2-40B4-BE49-F238E27FC236}">
                <a16:creationId xmlns:a16="http://schemas.microsoft.com/office/drawing/2014/main" id="{406B7635-CD91-4526-A834-853B8213E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2060" y="1789625"/>
            <a:ext cx="943473" cy="94347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BF5C41D-1B6D-4F98-8497-C4D51BCFFED5}"/>
              </a:ext>
            </a:extLst>
          </p:cNvPr>
          <p:cNvSpPr txBox="1"/>
          <p:nvPr/>
        </p:nvSpPr>
        <p:spPr>
          <a:xfrm>
            <a:off x="1022129" y="2873186"/>
            <a:ext cx="2246241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1600" b="1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Central Bank of the Republic of Uzbekistan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34ECDA5-8D1C-40CC-80C7-B32D7822E08A}"/>
              </a:ext>
            </a:extLst>
          </p:cNvPr>
          <p:cNvSpPr/>
          <p:nvPr/>
        </p:nvSpPr>
        <p:spPr>
          <a:xfrm>
            <a:off x="9490601" y="1789607"/>
            <a:ext cx="943475" cy="94345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8B6BDE-5789-4712-BB38-5FFDCBF641B7}"/>
              </a:ext>
            </a:extLst>
          </p:cNvPr>
          <p:cNvSpPr txBox="1"/>
          <p:nvPr/>
        </p:nvSpPr>
        <p:spPr>
          <a:xfrm>
            <a:off x="4930674" y="2872759"/>
            <a:ext cx="2246241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1600" b="1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Muslim Board of the Republic of Uzbekistan</a:t>
            </a:r>
          </a:p>
        </p:txBody>
      </p:sp>
      <p:pic>
        <p:nvPicPr>
          <p:cNvPr id="12" name="Graphic 11" descr="Register">
            <a:extLst>
              <a:ext uri="{FF2B5EF4-FFF2-40B4-BE49-F238E27FC236}">
                <a16:creationId xmlns:a16="http://schemas.microsoft.com/office/drawing/2014/main" id="{33C90BDB-7DF1-4FC7-8105-78333D636E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5138" y="1787080"/>
            <a:ext cx="914400" cy="9144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86D2DD9-91D5-45B3-98BD-5ADD8D2FA254}"/>
              </a:ext>
            </a:extLst>
          </p:cNvPr>
          <p:cNvSpPr txBox="1"/>
          <p:nvPr/>
        </p:nvSpPr>
        <p:spPr>
          <a:xfrm>
            <a:off x="8721969" y="2786315"/>
            <a:ext cx="2489982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1600" b="1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Ministry of Finance of the Republic of Uzbekistan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EA79D-50C4-4A90-827F-019ABBFF1176}"/>
              </a:ext>
            </a:extLst>
          </p:cNvPr>
          <p:cNvSpPr/>
          <p:nvPr/>
        </p:nvSpPr>
        <p:spPr>
          <a:xfrm>
            <a:off x="526094" y="3584716"/>
            <a:ext cx="3240551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 Nova Light" panose="020B0304020202020204" pitchFamily="34" charset="0"/>
                <a:ea typeface="SimSun" panose="02010600030101010101" pitchFamily="2" charset="-122"/>
                <a:cs typeface="Cambria" panose="02040503050406030204" pitchFamily="18" charset="0"/>
              </a:rPr>
              <a:t>Responsible for the oversight of the banking sector</a:t>
            </a:r>
          </a:p>
          <a:p>
            <a:pPr marL="171450" indent="-1714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 Nova Light" panose="020B0304020202020204" pitchFamily="34" charset="0"/>
                <a:ea typeface="SimSun" panose="02010600030101010101" pitchFamily="2" charset="-122"/>
                <a:cs typeface="Cambria" panose="02040503050406030204" pitchFamily="18" charset="0"/>
              </a:rPr>
              <a:t>Limited functions regarding the Islamic financial sector given the absence of a general framework</a:t>
            </a:r>
          </a:p>
          <a:p>
            <a:pPr marL="171450" indent="-1714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 Nova Light" panose="020B0304020202020204" pitchFamily="34" charset="0"/>
                <a:ea typeface="SimSun" panose="02010600030101010101" pitchFamily="2" charset="-122"/>
                <a:cs typeface="Cambria" panose="02040503050406030204" pitchFamily="18" charset="0"/>
              </a:rPr>
              <a:t>Limited technical resources in the implementation of Shariah principles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ACB432F-DF37-43B8-9B14-989995F455DF}"/>
              </a:ext>
            </a:extLst>
          </p:cNvPr>
          <p:cNvSpPr/>
          <p:nvPr/>
        </p:nvSpPr>
        <p:spPr>
          <a:xfrm>
            <a:off x="4376015" y="3584716"/>
            <a:ext cx="343997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 Nova Light" panose="020B0304020202020204" pitchFamily="34" charset="0"/>
                <a:ea typeface="SimSun" panose="02010600030101010101" pitchFamily="2" charset="-122"/>
                <a:cs typeface="Cambria" panose="02040503050406030204" pitchFamily="18" charset="0"/>
              </a:rPr>
              <a:t>A non-governmental institution with no affiliation with any regulatory bodies</a:t>
            </a:r>
          </a:p>
          <a:p>
            <a:pPr marL="171450" indent="-1714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 Nova Light" panose="020B0304020202020204" pitchFamily="34" charset="0"/>
                <a:ea typeface="SimSun" panose="02010600030101010101" pitchFamily="2" charset="-122"/>
                <a:cs typeface="Cambria" panose="02040503050406030204" pitchFamily="18" charset="0"/>
              </a:rPr>
              <a:t>Issues </a:t>
            </a:r>
            <a:r>
              <a:rPr lang="en-US" sz="1400" i="1" dirty="0">
                <a:solidFill>
                  <a:srgbClr val="000000"/>
                </a:solidFill>
                <a:latin typeface="Arial Nova Light" panose="020B0304020202020204" pitchFamily="34" charset="0"/>
                <a:ea typeface="SimSun" panose="02010600030101010101" pitchFamily="2" charset="-122"/>
                <a:cs typeface="Cambria" panose="02040503050406030204" pitchFamily="18" charset="0"/>
              </a:rPr>
              <a:t>fatwah </a:t>
            </a:r>
            <a:r>
              <a:rPr lang="en-US" sz="1400" dirty="0">
                <a:solidFill>
                  <a:srgbClr val="000000"/>
                </a:solidFill>
                <a:latin typeface="Arial Nova Light" panose="020B0304020202020204" pitchFamily="34" charset="0"/>
                <a:ea typeface="SimSun" panose="02010600030101010101" pitchFamily="2" charset="-122"/>
                <a:cs typeface="Cambria" panose="02040503050406030204" pitchFamily="18" charset="0"/>
              </a:rPr>
              <a:t>for Islamic financial services introduced in Uzbekistan </a:t>
            </a:r>
          </a:p>
          <a:p>
            <a:pPr marL="171450" indent="-1714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 Nova Light" panose="020B0304020202020204" pitchFamily="34" charset="0"/>
                <a:ea typeface="SimSun" panose="02010600030101010101" pitchFamily="2" charset="-122"/>
                <a:cs typeface="Cambria" panose="02040503050406030204" pitchFamily="18" charset="0"/>
              </a:rPr>
              <a:t>However, it is not vested with any regulatory functions, and is consequently removed from any supervisory powers for the banking sector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6BC0323-1586-4817-B1F5-C4A4E31CD412}"/>
              </a:ext>
            </a:extLst>
          </p:cNvPr>
          <p:cNvSpPr/>
          <p:nvPr/>
        </p:nvSpPr>
        <p:spPr>
          <a:xfrm>
            <a:off x="8225936" y="3567381"/>
            <a:ext cx="34399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 Nova Light" panose="020B0304020202020204" pitchFamily="34" charset="0"/>
                <a:ea typeface="SimSun" panose="02010600030101010101" pitchFamily="2" charset="-122"/>
                <a:cs typeface="Cambria" panose="02040503050406030204" pitchFamily="18" charset="0"/>
              </a:rPr>
              <a:t>Does not engage in the regulation of the banking sector. </a:t>
            </a:r>
          </a:p>
          <a:p>
            <a:pPr marL="171450" indent="-1714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Arial Nova Light" panose="020B0304020202020204" pitchFamily="34" charset="0"/>
                <a:ea typeface="SimSun" panose="02010600030101010101" pitchFamily="2" charset="-122"/>
                <a:cs typeface="Cambria" panose="02040503050406030204" pitchFamily="18" charset="0"/>
              </a:rPr>
              <a:t>Regulates the process for issuance of securities and shares</a:t>
            </a:r>
          </a:p>
          <a:p>
            <a:pPr marL="171450" indent="-1714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Courier New" panose="02070309020205020404" pitchFamily="49" charset="0"/>
              <a:buChar char="o"/>
            </a:pPr>
            <a:endParaRPr lang="en-US" sz="1400" dirty="0">
              <a:solidFill>
                <a:srgbClr val="000000"/>
              </a:solidFill>
              <a:latin typeface="Arial Nova Light" panose="020B0304020202020204" pitchFamily="34" charset="0"/>
              <a:ea typeface="SimSun" panose="02010600030101010101" pitchFamily="2" charset="-122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313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4">
            <a:extLst>
              <a:ext uri="{FF2B5EF4-FFF2-40B4-BE49-F238E27FC236}">
                <a16:creationId xmlns:a16="http://schemas.microsoft.com/office/drawing/2014/main" id="{A43AFA04-E338-480D-A8A3-276B844ECC2D}"/>
              </a:ext>
            </a:extLst>
          </p:cNvPr>
          <p:cNvSpPr/>
          <p:nvPr/>
        </p:nvSpPr>
        <p:spPr>
          <a:xfrm flipV="1">
            <a:off x="655320" y="1061375"/>
            <a:ext cx="11250930" cy="18"/>
          </a:xfrm>
          <a:prstGeom prst="line">
            <a:avLst/>
          </a:prstGeom>
          <a:ln w="1905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BE313F11-DEE7-499C-8B3C-2E3F7198F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80133" y="690484"/>
            <a:ext cx="1526117" cy="19716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E41D195-1871-4D9B-A613-A7127D0091C4}"/>
              </a:ext>
            </a:extLst>
          </p:cNvPr>
          <p:cNvSpPr txBox="1"/>
          <p:nvPr/>
        </p:nvSpPr>
        <p:spPr>
          <a:xfrm>
            <a:off x="555592" y="345204"/>
            <a:ext cx="8991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50A1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ISLAMIC BANKS ARE NOT RECOGNISED AS A CONCEPT  - THEIR ESTABLISHMENT IS NOT GOVERNED BY A SPECIFIC FRAMEWORK</a:t>
            </a:r>
            <a:endParaRPr lang="ru-RU" sz="2000" dirty="0">
              <a:solidFill>
                <a:srgbClr val="E50A1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utoShape 4">
            <a:extLst>
              <a:ext uri="{FF2B5EF4-FFF2-40B4-BE49-F238E27FC236}">
                <a16:creationId xmlns:a16="http://schemas.microsoft.com/office/drawing/2014/main" id="{312339EA-32D6-4B0C-BC26-9F88A3582AC7}"/>
              </a:ext>
            </a:extLst>
          </p:cNvPr>
          <p:cNvSpPr/>
          <p:nvPr/>
        </p:nvSpPr>
        <p:spPr>
          <a:xfrm flipV="1">
            <a:off x="655320" y="1061375"/>
            <a:ext cx="11250930" cy="18"/>
          </a:xfrm>
          <a:prstGeom prst="line">
            <a:avLst/>
          </a:prstGeom>
          <a:ln w="1905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2C68231-FDFC-48B5-8D06-5569E9158B43}"/>
              </a:ext>
            </a:extLst>
          </p:cNvPr>
          <p:cNvSpPr/>
          <p:nvPr/>
        </p:nvSpPr>
        <p:spPr>
          <a:xfrm>
            <a:off x="0" y="6671799"/>
            <a:ext cx="6969755" cy="182598"/>
          </a:xfrm>
          <a:prstGeom prst="rect">
            <a:avLst/>
          </a:prstGeom>
          <a:solidFill>
            <a:srgbClr val="E50A10"/>
          </a:solidFill>
          <a:ln>
            <a:solidFill>
              <a:srgbClr val="E50A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B463861-981A-4D45-9751-B6BE3E2498AF}"/>
              </a:ext>
            </a:extLst>
          </p:cNvPr>
          <p:cNvSpPr/>
          <p:nvPr/>
        </p:nvSpPr>
        <p:spPr>
          <a:xfrm>
            <a:off x="6969755" y="6670944"/>
            <a:ext cx="5222245" cy="182598"/>
          </a:xfrm>
          <a:prstGeom prst="rect">
            <a:avLst/>
          </a:prstGeom>
          <a:solidFill>
            <a:srgbClr val="383838"/>
          </a:solidFill>
          <a:ln>
            <a:solidFill>
              <a:srgbClr val="38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0C1E43-67CF-4B09-99AA-63D06976D709}"/>
              </a:ext>
            </a:extLst>
          </p:cNvPr>
          <p:cNvSpPr txBox="1"/>
          <p:nvPr/>
        </p:nvSpPr>
        <p:spPr>
          <a:xfrm>
            <a:off x="1224315" y="1799972"/>
            <a:ext cx="5113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No conversion or licensing procedures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B5B9CC-7B6E-4DA3-8050-794A88914770}"/>
              </a:ext>
            </a:extLst>
          </p:cNvPr>
          <p:cNvSpPr txBox="1"/>
          <p:nvPr/>
        </p:nvSpPr>
        <p:spPr>
          <a:xfrm>
            <a:off x="1224315" y="2918623"/>
            <a:ext cx="5113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Purification of Profits (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Zakaah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3500F2-1A10-441B-A095-8F55BDE0618E}"/>
              </a:ext>
            </a:extLst>
          </p:cNvPr>
          <p:cNvSpPr txBox="1"/>
          <p:nvPr/>
        </p:nvSpPr>
        <p:spPr>
          <a:xfrm>
            <a:off x="1253508" y="4040620"/>
            <a:ext cx="5113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Conversion procedure</a:t>
            </a:r>
          </a:p>
        </p:txBody>
      </p:sp>
      <p:pic>
        <p:nvPicPr>
          <p:cNvPr id="31" name="Graphic 30" descr="Network diagram">
            <a:extLst>
              <a:ext uri="{FF2B5EF4-FFF2-40B4-BE49-F238E27FC236}">
                <a16:creationId xmlns:a16="http://schemas.microsoft.com/office/drawing/2014/main" id="{A9FFB0EE-7276-48AD-9ACB-A742FE798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183" y="4047616"/>
            <a:ext cx="527144" cy="527144"/>
          </a:xfrm>
          <a:prstGeom prst="rect">
            <a:avLst/>
          </a:prstGeom>
        </p:spPr>
      </p:pic>
      <p:pic>
        <p:nvPicPr>
          <p:cNvPr id="3" name="Graphic 2" descr="Transfer">
            <a:extLst>
              <a:ext uri="{FF2B5EF4-FFF2-40B4-BE49-F238E27FC236}">
                <a16:creationId xmlns:a16="http://schemas.microsoft.com/office/drawing/2014/main" id="{671C074E-3160-4F6D-B653-BEA3B0336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5320" y="1812439"/>
            <a:ext cx="572308" cy="572308"/>
          </a:xfrm>
          <a:prstGeom prst="rect">
            <a:avLst/>
          </a:prstGeom>
        </p:spPr>
      </p:pic>
      <p:pic>
        <p:nvPicPr>
          <p:cNvPr id="7" name="Graphic 6" descr="Filter">
            <a:extLst>
              <a:ext uri="{FF2B5EF4-FFF2-40B4-BE49-F238E27FC236}">
                <a16:creationId xmlns:a16="http://schemas.microsoft.com/office/drawing/2014/main" id="{13D2D39A-D519-4355-B7D5-D7876386E5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1141" y="2941628"/>
            <a:ext cx="617293" cy="617293"/>
          </a:xfrm>
          <a:prstGeom prst="rect">
            <a:avLst/>
          </a:prstGeom>
        </p:spPr>
      </p:pic>
      <p:pic>
        <p:nvPicPr>
          <p:cNvPr id="9" name="Graphic 8" descr="Stop sign">
            <a:extLst>
              <a:ext uri="{FF2B5EF4-FFF2-40B4-BE49-F238E27FC236}">
                <a16:creationId xmlns:a16="http://schemas.microsoft.com/office/drawing/2014/main" id="{288151FE-DBB0-4125-8843-1F10A6A8D6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5320" y="5127982"/>
            <a:ext cx="516652" cy="51665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95166FA-200F-4676-AAC3-08B3BCFE0299}"/>
              </a:ext>
            </a:extLst>
          </p:cNvPr>
          <p:cNvSpPr txBox="1"/>
          <p:nvPr/>
        </p:nvSpPr>
        <p:spPr>
          <a:xfrm>
            <a:off x="1253508" y="5093920"/>
            <a:ext cx="5113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No specific barriers</a:t>
            </a:r>
          </a:p>
        </p:txBody>
      </p:sp>
    </p:spTree>
    <p:extLst>
      <p:ext uri="{BB962C8B-B14F-4D97-AF65-F5344CB8AC3E}">
        <p14:creationId xmlns:p14="http://schemas.microsoft.com/office/powerpoint/2010/main" val="1002816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4">
            <a:extLst>
              <a:ext uri="{FF2B5EF4-FFF2-40B4-BE49-F238E27FC236}">
                <a16:creationId xmlns:a16="http://schemas.microsoft.com/office/drawing/2014/main" id="{A43AFA04-E338-480D-A8A3-276B844ECC2D}"/>
              </a:ext>
            </a:extLst>
          </p:cNvPr>
          <p:cNvSpPr/>
          <p:nvPr/>
        </p:nvSpPr>
        <p:spPr>
          <a:xfrm flipV="1">
            <a:off x="655320" y="1061375"/>
            <a:ext cx="11250930" cy="18"/>
          </a:xfrm>
          <a:prstGeom prst="line">
            <a:avLst/>
          </a:prstGeom>
          <a:ln w="1905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BE313F11-DEE7-499C-8B3C-2E3F7198F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80133" y="690484"/>
            <a:ext cx="1526117" cy="19716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E41D195-1871-4D9B-A613-A7127D0091C4}"/>
              </a:ext>
            </a:extLst>
          </p:cNvPr>
          <p:cNvSpPr txBox="1"/>
          <p:nvPr/>
        </p:nvSpPr>
        <p:spPr>
          <a:xfrm>
            <a:off x="555593" y="345204"/>
            <a:ext cx="885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50A1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THE ISLAMIC BANKING ECOSYSTEM IS WIDELY RESTRICTED BY THE ABSENCE OF A CLEAR STATUS OF ITS TRANSACTIONS AND ACTIVITIES</a:t>
            </a:r>
            <a:endParaRPr lang="ru-RU" sz="2000" dirty="0">
              <a:solidFill>
                <a:srgbClr val="E50A1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utoShape 4">
            <a:extLst>
              <a:ext uri="{FF2B5EF4-FFF2-40B4-BE49-F238E27FC236}">
                <a16:creationId xmlns:a16="http://schemas.microsoft.com/office/drawing/2014/main" id="{312339EA-32D6-4B0C-BC26-9F88A3582AC7}"/>
              </a:ext>
            </a:extLst>
          </p:cNvPr>
          <p:cNvSpPr/>
          <p:nvPr/>
        </p:nvSpPr>
        <p:spPr>
          <a:xfrm flipV="1">
            <a:off x="655320" y="1061375"/>
            <a:ext cx="11250930" cy="18"/>
          </a:xfrm>
          <a:prstGeom prst="line">
            <a:avLst/>
          </a:prstGeom>
          <a:ln w="1905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2C68231-FDFC-48B5-8D06-5569E9158B43}"/>
              </a:ext>
            </a:extLst>
          </p:cNvPr>
          <p:cNvSpPr/>
          <p:nvPr/>
        </p:nvSpPr>
        <p:spPr>
          <a:xfrm>
            <a:off x="0" y="6671799"/>
            <a:ext cx="6969755" cy="182598"/>
          </a:xfrm>
          <a:prstGeom prst="rect">
            <a:avLst/>
          </a:prstGeom>
          <a:solidFill>
            <a:srgbClr val="E50A10"/>
          </a:solidFill>
          <a:ln>
            <a:solidFill>
              <a:srgbClr val="E50A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B463861-981A-4D45-9751-B6BE3E2498AF}"/>
              </a:ext>
            </a:extLst>
          </p:cNvPr>
          <p:cNvSpPr/>
          <p:nvPr/>
        </p:nvSpPr>
        <p:spPr>
          <a:xfrm>
            <a:off x="6969755" y="6670944"/>
            <a:ext cx="5222245" cy="182598"/>
          </a:xfrm>
          <a:prstGeom prst="rect">
            <a:avLst/>
          </a:prstGeom>
          <a:solidFill>
            <a:srgbClr val="383838"/>
          </a:solidFill>
          <a:ln>
            <a:solidFill>
              <a:srgbClr val="38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A92A1DC-C034-4A36-8D92-5CF4C6B942FF}"/>
              </a:ext>
            </a:extLst>
          </p:cNvPr>
          <p:cNvSpPr/>
          <p:nvPr/>
        </p:nvSpPr>
        <p:spPr>
          <a:xfrm>
            <a:off x="655320" y="1222699"/>
            <a:ext cx="10631851" cy="2779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 Nova Light" panose="020B0304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F03498D-625A-45CE-BF0F-43911A45AE39}"/>
              </a:ext>
            </a:extLst>
          </p:cNvPr>
          <p:cNvSpPr/>
          <p:nvPr/>
        </p:nvSpPr>
        <p:spPr>
          <a:xfrm>
            <a:off x="830128" y="1238576"/>
            <a:ext cx="103490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OVERVIEW 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FCDC8D5-77BD-477F-A243-CBF1755CA373}"/>
              </a:ext>
            </a:extLst>
          </p:cNvPr>
          <p:cNvSpPr txBox="1"/>
          <p:nvPr/>
        </p:nvSpPr>
        <p:spPr>
          <a:xfrm>
            <a:off x="655319" y="1500674"/>
            <a:ext cx="10631851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The banking regulatory system as applied in Uzbekistan is applicable exclusively to conventional banks, and does not permit Islamic Banks to engage in operations in the </a:t>
            </a:r>
            <a:r>
              <a:rPr lang="en-US" sz="1400" dirty="0" err="1">
                <a:solidFill>
                  <a:schemeClr val="tx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mannerutilised</a:t>
            </a:r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 in international practice </a:t>
            </a:r>
          </a:p>
          <a:p>
            <a:pPr algn="just">
              <a:buClr>
                <a:srgbClr val="C00000"/>
              </a:buClr>
            </a:pPr>
            <a:endParaRPr lang="en-US" sz="1400" dirty="0">
              <a:solidFill>
                <a:schemeClr val="tx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C00000"/>
              </a:buClr>
            </a:pPr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44780BD-329D-47FB-B4BF-9EAC7E948344}"/>
              </a:ext>
            </a:extLst>
          </p:cNvPr>
          <p:cNvSpPr/>
          <p:nvPr/>
        </p:nvSpPr>
        <p:spPr>
          <a:xfrm>
            <a:off x="655319" y="2160002"/>
            <a:ext cx="10631851" cy="29477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REGULATORY BARRIERS 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0C2D715-1E57-4084-BF87-5477578F58B6}"/>
              </a:ext>
            </a:extLst>
          </p:cNvPr>
          <p:cNvSpPr txBox="1"/>
          <p:nvPr/>
        </p:nvSpPr>
        <p:spPr>
          <a:xfrm>
            <a:off x="655320" y="2691556"/>
            <a:ext cx="1092549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400" b="1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Purification of Profits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135923C-4414-4FCF-A485-197EA1417AFA}"/>
              </a:ext>
            </a:extLst>
          </p:cNvPr>
          <p:cNvSpPr txBox="1"/>
          <p:nvPr/>
        </p:nvSpPr>
        <p:spPr>
          <a:xfrm>
            <a:off x="1747869" y="2525099"/>
            <a:ext cx="9539300" cy="14003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No restrictions established by law 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However, disposal of profits gained through non-permissible resources in Islamic Finance result in the reduction of capital adequacy (CET2 Capital Adequacy); 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No separate profit / loss statements are kept, meaning that separate accounting for Islamic windows may be challenged 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348D8DA-F784-44BA-9FD3-B6E75794CBA6}"/>
              </a:ext>
            </a:extLst>
          </p:cNvPr>
          <p:cNvCxnSpPr>
            <a:cxnSpLocks/>
          </p:cNvCxnSpPr>
          <p:nvPr/>
        </p:nvCxnSpPr>
        <p:spPr>
          <a:xfrm>
            <a:off x="655320" y="3680232"/>
            <a:ext cx="10631851" cy="0"/>
          </a:xfrm>
          <a:prstGeom prst="line">
            <a:avLst/>
          </a:prstGeom>
          <a:ln w="19050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25251723-67D1-48FD-9682-71E970D7C913}"/>
              </a:ext>
            </a:extLst>
          </p:cNvPr>
          <p:cNvSpPr txBox="1"/>
          <p:nvPr/>
        </p:nvSpPr>
        <p:spPr>
          <a:xfrm>
            <a:off x="655320" y="3936079"/>
            <a:ext cx="1092549" cy="7386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400" b="1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Activities and Operations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40191BF-7192-4CE6-A0D2-F713642A0E9A}"/>
              </a:ext>
            </a:extLst>
          </p:cNvPr>
          <p:cNvSpPr txBox="1"/>
          <p:nvPr/>
        </p:nvSpPr>
        <p:spPr>
          <a:xfrm>
            <a:off x="1747869" y="3852947"/>
            <a:ext cx="9539301" cy="16158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Islamic Banks are technically forbidden to engage in trade transactions, which paralyses the ability  to enter into project financing transaction in compliance with Shariah; 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There is little flexibility on the investment activities of banks – they can not enter into partnership arrangements (as based on the concept of </a:t>
            </a:r>
            <a:r>
              <a:rPr lang="en-US" sz="1400" dirty="0" err="1">
                <a:solidFill>
                  <a:schemeClr val="tx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Musharakah</a:t>
            </a:r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); 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No concept of Investment Deposits – they are treated from a conventional perspective 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5D14770-DA3E-422B-98D3-28D55B24D7D9}"/>
              </a:ext>
            </a:extLst>
          </p:cNvPr>
          <p:cNvCxnSpPr>
            <a:cxnSpLocks/>
          </p:cNvCxnSpPr>
          <p:nvPr/>
        </p:nvCxnSpPr>
        <p:spPr>
          <a:xfrm>
            <a:off x="655320" y="5277066"/>
            <a:ext cx="10631851" cy="0"/>
          </a:xfrm>
          <a:prstGeom prst="line">
            <a:avLst/>
          </a:prstGeom>
          <a:ln w="19050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8BA57D5A-8662-4FB2-B3B0-74BA33DB0722}"/>
              </a:ext>
            </a:extLst>
          </p:cNvPr>
          <p:cNvSpPr txBox="1"/>
          <p:nvPr/>
        </p:nvSpPr>
        <p:spPr>
          <a:xfrm>
            <a:off x="655319" y="5332581"/>
            <a:ext cx="1173481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400" b="1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Transactions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BE4A5AD-E4E6-4595-8593-9345D9F3FDF2}"/>
              </a:ext>
            </a:extLst>
          </p:cNvPr>
          <p:cNvSpPr txBox="1"/>
          <p:nvPr/>
        </p:nvSpPr>
        <p:spPr>
          <a:xfrm>
            <a:off x="1747868" y="5331027"/>
            <a:ext cx="9539301" cy="10310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Considerable tax risks for banks arise with respect to transactions involving the sale and purchase of assets (</a:t>
            </a:r>
            <a:r>
              <a:rPr lang="en-US" sz="1400" dirty="0" err="1">
                <a:solidFill>
                  <a:schemeClr val="tx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eg</a:t>
            </a:r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Istisna</a:t>
            </a:r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murabaha</a:t>
            </a:r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-based transactions for real estate); 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Banks are equally unable to enter into transactions for funds management on a </a:t>
            </a:r>
            <a:r>
              <a:rPr lang="en-US" sz="1400" dirty="0" err="1">
                <a:solidFill>
                  <a:schemeClr val="tx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Wakalah</a:t>
            </a:r>
            <a:r>
              <a:rPr lang="en-US" sz="1400" dirty="0">
                <a:solidFill>
                  <a:schemeClr val="tx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 basis – such is not permitted under the Civil Code </a:t>
            </a:r>
          </a:p>
        </p:txBody>
      </p:sp>
    </p:spTree>
    <p:extLst>
      <p:ext uri="{BB962C8B-B14F-4D97-AF65-F5344CB8AC3E}">
        <p14:creationId xmlns:p14="http://schemas.microsoft.com/office/powerpoint/2010/main" val="1454429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4">
            <a:extLst>
              <a:ext uri="{FF2B5EF4-FFF2-40B4-BE49-F238E27FC236}">
                <a16:creationId xmlns:a16="http://schemas.microsoft.com/office/drawing/2014/main" id="{A43AFA04-E338-480D-A8A3-276B844ECC2D}"/>
              </a:ext>
            </a:extLst>
          </p:cNvPr>
          <p:cNvSpPr/>
          <p:nvPr/>
        </p:nvSpPr>
        <p:spPr>
          <a:xfrm flipV="1">
            <a:off x="655320" y="1061375"/>
            <a:ext cx="11250930" cy="18"/>
          </a:xfrm>
          <a:prstGeom prst="line">
            <a:avLst/>
          </a:prstGeom>
          <a:ln w="1905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BE313F11-DEE7-499C-8B3C-2E3F7198FF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80133" y="690484"/>
            <a:ext cx="1526117" cy="19716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E41D195-1871-4D9B-A613-A7127D0091C4}"/>
              </a:ext>
            </a:extLst>
          </p:cNvPr>
          <p:cNvSpPr txBox="1"/>
          <p:nvPr/>
        </p:nvSpPr>
        <p:spPr>
          <a:xfrm>
            <a:off x="555593" y="345204"/>
            <a:ext cx="885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50A1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THE GOVERNANCE STRUCTURE OF BANKS PREVENTS THE ABILITY TO ESTABLISH AN INTERBANK SHARIAH COMPLIANCE WATCHDOG</a:t>
            </a:r>
            <a:endParaRPr lang="ru-RU" sz="2000" dirty="0">
              <a:solidFill>
                <a:srgbClr val="E50A1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E7F82513-C196-461B-B1B6-5523752E6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BBEEAFC1-A8C9-4CE0-82A0-071F28BCA799}" type="slidenum">
              <a:rPr lang="ru-RU" smtClean="0"/>
              <a:t>7</a:t>
            </a:fld>
            <a:endParaRPr lang="ru-RU"/>
          </a:p>
        </p:txBody>
      </p:sp>
      <p:sp>
        <p:nvSpPr>
          <p:cNvPr id="28" name="AutoShape 4">
            <a:extLst>
              <a:ext uri="{FF2B5EF4-FFF2-40B4-BE49-F238E27FC236}">
                <a16:creationId xmlns:a16="http://schemas.microsoft.com/office/drawing/2014/main" id="{312339EA-32D6-4B0C-BC26-9F88A3582AC7}"/>
              </a:ext>
            </a:extLst>
          </p:cNvPr>
          <p:cNvSpPr/>
          <p:nvPr/>
        </p:nvSpPr>
        <p:spPr>
          <a:xfrm flipV="1">
            <a:off x="655320" y="1061375"/>
            <a:ext cx="11250930" cy="18"/>
          </a:xfrm>
          <a:prstGeom prst="line">
            <a:avLst/>
          </a:prstGeom>
          <a:ln w="1905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8B2C55-3A94-4521-98E0-97AE3EB31400}"/>
              </a:ext>
            </a:extLst>
          </p:cNvPr>
          <p:cNvSpPr/>
          <p:nvPr/>
        </p:nvSpPr>
        <p:spPr>
          <a:xfrm>
            <a:off x="4722471" y="1235413"/>
            <a:ext cx="2679153" cy="55921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 Nova Light" panose="020B03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BA50BC-AB91-4DD1-9D46-BA8B6C778E5D}"/>
              </a:ext>
            </a:extLst>
          </p:cNvPr>
          <p:cNvSpPr/>
          <p:nvPr/>
        </p:nvSpPr>
        <p:spPr>
          <a:xfrm>
            <a:off x="4722471" y="1258739"/>
            <a:ext cx="2679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General Meeting of Shareholders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EC26977-C1B1-4BF5-A49E-868474913657}"/>
              </a:ext>
            </a:extLst>
          </p:cNvPr>
          <p:cNvCxnSpPr>
            <a:cxnSpLocks/>
            <a:endCxn id="58" idx="0"/>
          </p:cNvCxnSpPr>
          <p:nvPr/>
        </p:nvCxnSpPr>
        <p:spPr>
          <a:xfrm>
            <a:off x="5985250" y="1794630"/>
            <a:ext cx="0" cy="822646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85248151-B13C-47D2-ACB4-F5B405E92542}"/>
              </a:ext>
            </a:extLst>
          </p:cNvPr>
          <p:cNvSpPr/>
          <p:nvPr/>
        </p:nvSpPr>
        <p:spPr>
          <a:xfrm>
            <a:off x="854286" y="3869482"/>
            <a:ext cx="3278505" cy="2723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 Nova Light" panose="020B03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70809A-43E8-4739-9144-BA7347297A7D}"/>
              </a:ext>
            </a:extLst>
          </p:cNvPr>
          <p:cNvSpPr/>
          <p:nvPr/>
        </p:nvSpPr>
        <p:spPr>
          <a:xfrm>
            <a:off x="4359486" y="3869482"/>
            <a:ext cx="3278505" cy="2723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Internal Audit Service 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D707E7-963F-4EF9-A6CB-5B494F8D9829}"/>
              </a:ext>
            </a:extLst>
          </p:cNvPr>
          <p:cNvSpPr/>
          <p:nvPr/>
        </p:nvSpPr>
        <p:spPr>
          <a:xfrm>
            <a:off x="7864686" y="3869481"/>
            <a:ext cx="3278505" cy="2723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Inspection Commission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F8492FE-9308-47EE-AC18-FE235525DB29}"/>
              </a:ext>
            </a:extLst>
          </p:cNvPr>
          <p:cNvSpPr/>
          <p:nvPr/>
        </p:nvSpPr>
        <p:spPr>
          <a:xfrm>
            <a:off x="854285" y="3882530"/>
            <a:ext cx="32785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Executive Board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A93CC9C-09F8-4EE0-8320-AB8FED5C69C1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2493539" y="3555732"/>
            <a:ext cx="0" cy="31375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D931E11-7030-48D7-981E-8B80D9FD2829}"/>
              </a:ext>
            </a:extLst>
          </p:cNvPr>
          <p:cNvCxnSpPr>
            <a:cxnSpLocks/>
            <a:stCxn id="58" idx="2"/>
            <a:endCxn id="37" idx="0"/>
          </p:cNvCxnSpPr>
          <p:nvPr/>
        </p:nvCxnSpPr>
        <p:spPr>
          <a:xfrm>
            <a:off x="5985250" y="3176493"/>
            <a:ext cx="13489" cy="692989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953D484-CE5F-4E01-97A9-E6CA00917BCE}"/>
              </a:ext>
            </a:extLst>
          </p:cNvPr>
          <p:cNvCxnSpPr>
            <a:cxnSpLocks/>
          </p:cNvCxnSpPr>
          <p:nvPr/>
        </p:nvCxnSpPr>
        <p:spPr>
          <a:xfrm>
            <a:off x="9982200" y="1491979"/>
            <a:ext cx="1" cy="239055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6D3155B-C888-489B-95E0-F18971FBFB4D}"/>
              </a:ext>
            </a:extLst>
          </p:cNvPr>
          <p:cNvCxnSpPr>
            <a:cxnSpLocks/>
          </p:cNvCxnSpPr>
          <p:nvPr/>
        </p:nvCxnSpPr>
        <p:spPr>
          <a:xfrm>
            <a:off x="655320" y="2308562"/>
            <a:ext cx="1153668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EB43E96-8314-4652-B3BC-7EC80DEDF648}"/>
              </a:ext>
            </a:extLst>
          </p:cNvPr>
          <p:cNvCxnSpPr>
            <a:cxnSpLocks/>
          </p:cNvCxnSpPr>
          <p:nvPr/>
        </p:nvCxnSpPr>
        <p:spPr>
          <a:xfrm>
            <a:off x="655320" y="3680445"/>
            <a:ext cx="11536680" cy="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1C45EDD-69A2-4D27-9271-E98A25EA4F2A}"/>
              </a:ext>
            </a:extLst>
          </p:cNvPr>
          <p:cNvCxnSpPr>
            <a:cxnSpLocks/>
          </p:cNvCxnSpPr>
          <p:nvPr/>
        </p:nvCxnSpPr>
        <p:spPr>
          <a:xfrm>
            <a:off x="7401623" y="1503024"/>
            <a:ext cx="2580577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42C68231-FDFC-48B5-8D06-5569E9158B43}"/>
              </a:ext>
            </a:extLst>
          </p:cNvPr>
          <p:cNvSpPr/>
          <p:nvPr/>
        </p:nvSpPr>
        <p:spPr>
          <a:xfrm>
            <a:off x="0" y="6671799"/>
            <a:ext cx="6969755" cy="182598"/>
          </a:xfrm>
          <a:prstGeom prst="rect">
            <a:avLst/>
          </a:prstGeom>
          <a:solidFill>
            <a:srgbClr val="E50A10"/>
          </a:solidFill>
          <a:ln>
            <a:solidFill>
              <a:srgbClr val="E50A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B463861-981A-4D45-9751-B6BE3E2498AF}"/>
              </a:ext>
            </a:extLst>
          </p:cNvPr>
          <p:cNvSpPr/>
          <p:nvPr/>
        </p:nvSpPr>
        <p:spPr>
          <a:xfrm>
            <a:off x="6969755" y="6670944"/>
            <a:ext cx="5222245" cy="182598"/>
          </a:xfrm>
          <a:prstGeom prst="rect">
            <a:avLst/>
          </a:prstGeom>
          <a:solidFill>
            <a:srgbClr val="383838"/>
          </a:solidFill>
          <a:ln>
            <a:solidFill>
              <a:srgbClr val="38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E4F803A-5655-4B8E-99D8-B67D7A469D2C}"/>
              </a:ext>
            </a:extLst>
          </p:cNvPr>
          <p:cNvSpPr/>
          <p:nvPr/>
        </p:nvSpPr>
        <p:spPr>
          <a:xfrm>
            <a:off x="4645673" y="2617276"/>
            <a:ext cx="2679153" cy="55921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 Nova Light" panose="020B03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BEB7B48-CA09-4E48-9F28-3420518C3764}"/>
              </a:ext>
            </a:extLst>
          </p:cNvPr>
          <p:cNvSpPr/>
          <p:nvPr/>
        </p:nvSpPr>
        <p:spPr>
          <a:xfrm>
            <a:off x="4645673" y="2748472"/>
            <a:ext cx="2679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Supervisory Board (Bank)</a:t>
            </a:r>
            <a:endParaRPr lang="ru-RU" sz="1400" b="1" dirty="0">
              <a:solidFill>
                <a:schemeClr val="bg1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8609138-C051-4F88-831F-F2E1CB7A83FA}"/>
              </a:ext>
            </a:extLst>
          </p:cNvPr>
          <p:cNvCxnSpPr>
            <a:cxnSpLocks/>
          </p:cNvCxnSpPr>
          <p:nvPr/>
        </p:nvCxnSpPr>
        <p:spPr>
          <a:xfrm>
            <a:off x="2493539" y="3555732"/>
            <a:ext cx="35052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5628CBF8-682E-49A5-A56B-82E40C51D873}"/>
              </a:ext>
            </a:extLst>
          </p:cNvPr>
          <p:cNvSpPr/>
          <p:nvPr/>
        </p:nvSpPr>
        <p:spPr>
          <a:xfrm>
            <a:off x="854285" y="4242124"/>
            <a:ext cx="10288906" cy="4459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Other operational departments (as inclusive of the Shariah Compliance Department)</a:t>
            </a:r>
            <a:endParaRPr lang="ru-RU" sz="1400" b="1" dirty="0">
              <a:solidFill>
                <a:srgbClr val="C0000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B725561-D35D-4FD6-ABD0-FB5F31DC6E1F}"/>
              </a:ext>
            </a:extLst>
          </p:cNvPr>
          <p:cNvSpPr txBox="1"/>
          <p:nvPr/>
        </p:nvSpPr>
        <p:spPr>
          <a:xfrm>
            <a:off x="1239587" y="5083978"/>
            <a:ext cx="42203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Shariah Supervisory Boards do not have a status of a governing board Their regulatory and compliance supervisory functions are limited </a:t>
            </a:r>
          </a:p>
        </p:txBody>
      </p:sp>
      <p:pic>
        <p:nvPicPr>
          <p:cNvPr id="68" name="Graphic 67" descr="Bank">
            <a:extLst>
              <a:ext uri="{FF2B5EF4-FFF2-40B4-BE49-F238E27FC236}">
                <a16:creationId xmlns:a16="http://schemas.microsoft.com/office/drawing/2014/main" id="{951C211D-C589-427D-A1F1-A08DBDD0A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563" y="5107530"/>
            <a:ext cx="527143" cy="52714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7D5151D-534C-4FFB-B25E-F8A35D576D35}"/>
              </a:ext>
            </a:extLst>
          </p:cNvPr>
          <p:cNvSpPr txBox="1"/>
          <p:nvPr/>
        </p:nvSpPr>
        <p:spPr>
          <a:xfrm>
            <a:off x="6348301" y="5089773"/>
            <a:ext cx="4794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Shariah Supervisory Boards may be recognized as normal operational departments of a Bank, meaning that its decisions may be overridden by other governing bodies by law </a:t>
            </a:r>
          </a:p>
        </p:txBody>
      </p:sp>
      <p:pic>
        <p:nvPicPr>
          <p:cNvPr id="70" name="Graphic 69" descr="Bank">
            <a:extLst>
              <a:ext uri="{FF2B5EF4-FFF2-40B4-BE49-F238E27FC236}">
                <a16:creationId xmlns:a16="http://schemas.microsoft.com/office/drawing/2014/main" id="{C35DA3EA-3159-49C6-8130-DB11A7476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5277" y="5113325"/>
            <a:ext cx="527143" cy="52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75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3C0018-7094-433D-9028-055F467E6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  <a14:imgEffect>
                      <a14:colorTemperature colorTemp="11200"/>
                    </a14:imgEffect>
                    <a14:imgEffect>
                      <a14:brightnessContrast bright="-62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2D13A00-7579-409A-89FE-9C8B5780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EAFC1-A8C9-4CE0-82A0-071F28BCA799}" type="slidenum">
              <a:rPr lang="ru-RU" smtClean="0"/>
              <a:t>8</a:t>
            </a:fld>
            <a:endParaRPr lang="ru-R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7D120F-6DC7-473D-BFB2-045B737EA8E5}"/>
              </a:ext>
            </a:extLst>
          </p:cNvPr>
          <p:cNvCxnSpPr/>
          <p:nvPr/>
        </p:nvCxnSpPr>
        <p:spPr>
          <a:xfrm>
            <a:off x="5660240" y="2723061"/>
            <a:ext cx="0" cy="141187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3D33B55-FD81-4BAA-B92B-D29751D2CD7F}"/>
              </a:ext>
            </a:extLst>
          </p:cNvPr>
          <p:cNvSpPr txBox="1"/>
          <p:nvPr/>
        </p:nvSpPr>
        <p:spPr>
          <a:xfrm>
            <a:off x="5887102" y="3181789"/>
            <a:ext cx="5025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Part 2 | Capital Markets and Sukuk </a:t>
            </a:r>
            <a:endParaRPr lang="ru-RU" sz="2000" dirty="0">
              <a:solidFill>
                <a:schemeClr val="bg1">
                  <a:lumMod val="75000"/>
                </a:schemeClr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ompany">
            <a:extLst>
              <a:ext uri="{FF2B5EF4-FFF2-40B4-BE49-F238E27FC236}">
                <a16:creationId xmlns:a16="http://schemas.microsoft.com/office/drawing/2014/main" id="{4A916D79-493E-4996-98A6-84B8BB341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969" y="3276099"/>
            <a:ext cx="2196388" cy="3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472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73655A-0091-49B5-A3D4-60D81D9DC71D}"/>
              </a:ext>
            </a:extLst>
          </p:cNvPr>
          <p:cNvSpPr/>
          <p:nvPr/>
        </p:nvSpPr>
        <p:spPr>
          <a:xfrm>
            <a:off x="6969755" y="1977332"/>
            <a:ext cx="1656522" cy="32934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15BABE7A-C887-4A03-B886-1032A73F8911}"/>
              </a:ext>
            </a:extLst>
          </p:cNvPr>
          <p:cNvSpPr/>
          <p:nvPr/>
        </p:nvSpPr>
        <p:spPr>
          <a:xfrm flipV="1">
            <a:off x="655320" y="1061375"/>
            <a:ext cx="11250930" cy="18"/>
          </a:xfrm>
          <a:prstGeom prst="line">
            <a:avLst/>
          </a:prstGeom>
          <a:ln w="19050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9DC273F6-BA34-4FEC-A6A7-33ED14EBB9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80133" y="690484"/>
            <a:ext cx="1526117" cy="1971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B3E2BC-80CD-4A59-B4FD-68F307402912}"/>
              </a:ext>
            </a:extLst>
          </p:cNvPr>
          <p:cNvSpPr txBox="1"/>
          <p:nvPr/>
        </p:nvSpPr>
        <p:spPr>
          <a:xfrm>
            <a:off x="555593" y="345204"/>
            <a:ext cx="885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50A10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THE PERIOD FOR EXPOSURE TO ISLAMIC CAPITAL MARKETS OCCURS DURING THE LATER STAGE OF A COMPANY’S FINANCING LIFECYCLE </a:t>
            </a:r>
            <a:endParaRPr lang="ru-RU" sz="2000" dirty="0">
              <a:solidFill>
                <a:srgbClr val="E50A10"/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44B492A-7C96-4995-AD33-CD832349220F}"/>
              </a:ext>
            </a:extLst>
          </p:cNvPr>
          <p:cNvSpPr/>
          <p:nvPr/>
        </p:nvSpPr>
        <p:spPr>
          <a:xfrm>
            <a:off x="0" y="6671799"/>
            <a:ext cx="6969755" cy="182598"/>
          </a:xfrm>
          <a:prstGeom prst="rect">
            <a:avLst/>
          </a:prstGeom>
          <a:solidFill>
            <a:srgbClr val="E50A10"/>
          </a:solidFill>
          <a:ln>
            <a:solidFill>
              <a:srgbClr val="E50A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42841B8-074C-46F7-A486-3EF5A4E2F8B6}"/>
              </a:ext>
            </a:extLst>
          </p:cNvPr>
          <p:cNvSpPr/>
          <p:nvPr/>
        </p:nvSpPr>
        <p:spPr>
          <a:xfrm>
            <a:off x="6969755" y="6670944"/>
            <a:ext cx="5222245" cy="182598"/>
          </a:xfrm>
          <a:prstGeom prst="rect">
            <a:avLst/>
          </a:prstGeom>
          <a:solidFill>
            <a:srgbClr val="383838"/>
          </a:solidFill>
          <a:ln>
            <a:solidFill>
              <a:srgbClr val="38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D4C7CDA-748C-4C13-9594-EFBB57E8E80C}"/>
              </a:ext>
            </a:extLst>
          </p:cNvPr>
          <p:cNvSpPr/>
          <p:nvPr/>
        </p:nvSpPr>
        <p:spPr>
          <a:xfrm>
            <a:off x="1097591" y="3420840"/>
            <a:ext cx="10129903" cy="11053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E78C579-175D-469B-9839-A2556DA99B24}"/>
              </a:ext>
            </a:extLst>
          </p:cNvPr>
          <p:cNvSpPr/>
          <p:nvPr/>
        </p:nvSpPr>
        <p:spPr>
          <a:xfrm>
            <a:off x="1043017" y="3349744"/>
            <a:ext cx="274320" cy="27432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4E7D5DA-B0B3-4190-9FC9-CCCFC275F55E}"/>
              </a:ext>
            </a:extLst>
          </p:cNvPr>
          <p:cNvSpPr/>
          <p:nvPr/>
        </p:nvSpPr>
        <p:spPr>
          <a:xfrm>
            <a:off x="1128699" y="3435228"/>
            <a:ext cx="87329" cy="949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709B409-CC5F-4054-B555-5970586F7EFC}"/>
              </a:ext>
            </a:extLst>
          </p:cNvPr>
          <p:cNvSpPr/>
          <p:nvPr/>
        </p:nvSpPr>
        <p:spPr>
          <a:xfrm>
            <a:off x="5695124" y="3230076"/>
            <a:ext cx="533814" cy="5378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85">
            <a:extLst>
              <a:ext uri="{FF2B5EF4-FFF2-40B4-BE49-F238E27FC236}">
                <a16:creationId xmlns:a16="http://schemas.microsoft.com/office/drawing/2014/main" id="{2E7DB296-B4BA-48DE-A588-C5F2E4F72673}"/>
              </a:ext>
            </a:extLst>
          </p:cNvPr>
          <p:cNvSpPr txBox="1"/>
          <p:nvPr/>
        </p:nvSpPr>
        <p:spPr>
          <a:xfrm>
            <a:off x="1344443" y="2407786"/>
            <a:ext cx="1554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cap="all" dirty="0">
                <a:latin typeface="Arial Nova Light" panose="020B0304020202020204" pitchFamily="34" charset="0"/>
                <a:cs typeface="Arial" panose="020B0604020202020204" pitchFamily="34" charset="0"/>
              </a:rPr>
              <a:t>Family, Friends, and fools (FFF)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5D2C105-E248-4BFC-80FC-C6A7C75ABECA}"/>
              </a:ext>
            </a:extLst>
          </p:cNvPr>
          <p:cNvSpPr/>
          <p:nvPr/>
        </p:nvSpPr>
        <p:spPr>
          <a:xfrm>
            <a:off x="1854776" y="3254381"/>
            <a:ext cx="533814" cy="5378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C845FF7-6D57-440E-A3EE-7FCB6570F785}"/>
              </a:ext>
            </a:extLst>
          </p:cNvPr>
          <p:cNvSpPr/>
          <p:nvPr/>
        </p:nvSpPr>
        <p:spPr>
          <a:xfrm>
            <a:off x="3829956" y="3226315"/>
            <a:ext cx="533814" cy="5378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74">
            <a:extLst>
              <a:ext uri="{FF2B5EF4-FFF2-40B4-BE49-F238E27FC236}">
                <a16:creationId xmlns:a16="http://schemas.microsoft.com/office/drawing/2014/main" id="{82CB48C7-37CF-4442-BEF2-E7BFA8444A73}"/>
              </a:ext>
            </a:extLst>
          </p:cNvPr>
          <p:cNvSpPr txBox="1"/>
          <p:nvPr/>
        </p:nvSpPr>
        <p:spPr>
          <a:xfrm>
            <a:off x="5169811" y="2460248"/>
            <a:ext cx="1554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cap="all" dirty="0">
                <a:latin typeface="Arial Nova Light" panose="020B0304020202020204" pitchFamily="34" charset="0"/>
                <a:cs typeface="Arial" panose="020B0604020202020204" pitchFamily="34" charset="0"/>
              </a:rPr>
              <a:t>Mezzanine / Expansion financing</a:t>
            </a:r>
          </a:p>
        </p:txBody>
      </p:sp>
      <p:sp>
        <p:nvSpPr>
          <p:cNvPr id="45" name="TextBox 91">
            <a:extLst>
              <a:ext uri="{FF2B5EF4-FFF2-40B4-BE49-F238E27FC236}">
                <a16:creationId xmlns:a16="http://schemas.microsoft.com/office/drawing/2014/main" id="{5B803973-54BB-47A3-BD65-112B7F1A1D2F}"/>
              </a:ext>
            </a:extLst>
          </p:cNvPr>
          <p:cNvSpPr txBox="1"/>
          <p:nvPr/>
        </p:nvSpPr>
        <p:spPr>
          <a:xfrm>
            <a:off x="3235893" y="2452103"/>
            <a:ext cx="18606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cap="all" dirty="0">
                <a:latin typeface="Arial Nova Light" panose="020B0304020202020204" pitchFamily="34" charset="0"/>
                <a:cs typeface="Arial" panose="020B0604020202020204" pitchFamily="34" charset="0"/>
              </a:rPr>
              <a:t>VENTURE CAPITAL: PRE-SEED / SEED Rounds</a:t>
            </a:r>
          </a:p>
        </p:txBody>
      </p:sp>
      <p:pic>
        <p:nvPicPr>
          <p:cNvPr id="46" name="Graphic 45" descr="Contract RTL">
            <a:extLst>
              <a:ext uri="{FF2B5EF4-FFF2-40B4-BE49-F238E27FC236}">
                <a16:creationId xmlns:a16="http://schemas.microsoft.com/office/drawing/2014/main" id="{D97CC5ED-0C39-4A85-9231-2642204F0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3181" y="3320354"/>
            <a:ext cx="429322" cy="429322"/>
          </a:xfrm>
          <a:prstGeom prst="rect">
            <a:avLst/>
          </a:prstGeom>
        </p:spPr>
      </p:pic>
      <p:pic>
        <p:nvPicPr>
          <p:cNvPr id="49" name="Graphic 48" descr="Contract RTL">
            <a:extLst>
              <a:ext uri="{FF2B5EF4-FFF2-40B4-BE49-F238E27FC236}">
                <a16:creationId xmlns:a16="http://schemas.microsoft.com/office/drawing/2014/main" id="{0DCA997E-1B56-481C-AE9E-68D1F498B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32390" y="3274447"/>
            <a:ext cx="429322" cy="429322"/>
          </a:xfrm>
          <a:prstGeom prst="rect">
            <a:avLst/>
          </a:prstGeom>
        </p:spPr>
      </p:pic>
      <p:pic>
        <p:nvPicPr>
          <p:cNvPr id="50" name="Graphic 49" descr="Court">
            <a:extLst>
              <a:ext uri="{FF2B5EF4-FFF2-40B4-BE49-F238E27FC236}">
                <a16:creationId xmlns:a16="http://schemas.microsoft.com/office/drawing/2014/main" id="{012E5858-CE1C-45B4-997F-A6D804E65E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1887" y="3231211"/>
            <a:ext cx="474069" cy="474069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9C9186A1-5D3D-4078-BBBB-BFECA9FBC86F}"/>
              </a:ext>
            </a:extLst>
          </p:cNvPr>
          <p:cNvSpPr/>
          <p:nvPr/>
        </p:nvSpPr>
        <p:spPr>
          <a:xfrm>
            <a:off x="9443394" y="3241359"/>
            <a:ext cx="533814" cy="5378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Graphic 97" descr="Meeting">
            <a:extLst>
              <a:ext uri="{FF2B5EF4-FFF2-40B4-BE49-F238E27FC236}">
                <a16:creationId xmlns:a16="http://schemas.microsoft.com/office/drawing/2014/main" id="{7BC6DA42-C324-41E9-82D9-E130C52F93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98189" y="3277797"/>
            <a:ext cx="442431" cy="442431"/>
          </a:xfrm>
          <a:prstGeom prst="rect">
            <a:avLst/>
          </a:prstGeom>
        </p:spPr>
      </p:pic>
      <p:sp>
        <p:nvSpPr>
          <p:cNvPr id="54" name="TextBox 74">
            <a:extLst>
              <a:ext uri="{FF2B5EF4-FFF2-40B4-BE49-F238E27FC236}">
                <a16:creationId xmlns:a16="http://schemas.microsoft.com/office/drawing/2014/main" id="{DB3D30E9-FFAE-4C80-941D-98F0DC81F894}"/>
              </a:ext>
            </a:extLst>
          </p:cNvPr>
          <p:cNvSpPr txBox="1"/>
          <p:nvPr/>
        </p:nvSpPr>
        <p:spPr>
          <a:xfrm>
            <a:off x="8700114" y="2465265"/>
            <a:ext cx="2020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cap="all" dirty="0">
                <a:latin typeface="Arial Nova Light" panose="020B0304020202020204" pitchFamily="34" charset="0"/>
                <a:cs typeface="Arial" panose="020B0604020202020204" pitchFamily="34" charset="0"/>
              </a:rPr>
              <a:t>INITIAL PUBLIC OFFERING (IPO)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88947E1-071D-42E4-A800-0B2B9A930DC1}"/>
              </a:ext>
            </a:extLst>
          </p:cNvPr>
          <p:cNvSpPr/>
          <p:nvPr/>
        </p:nvSpPr>
        <p:spPr>
          <a:xfrm>
            <a:off x="7518481" y="3211801"/>
            <a:ext cx="533814" cy="5378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91">
            <a:extLst>
              <a:ext uri="{FF2B5EF4-FFF2-40B4-BE49-F238E27FC236}">
                <a16:creationId xmlns:a16="http://schemas.microsoft.com/office/drawing/2014/main" id="{8F3E8220-29E8-43AD-9F9D-FC810E4870FA}"/>
              </a:ext>
            </a:extLst>
          </p:cNvPr>
          <p:cNvSpPr txBox="1"/>
          <p:nvPr/>
        </p:nvSpPr>
        <p:spPr>
          <a:xfrm>
            <a:off x="6895918" y="2473568"/>
            <a:ext cx="1860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cap="all" dirty="0">
                <a:latin typeface="Arial Nova Light" panose="020B0304020202020204" pitchFamily="34" charset="0"/>
                <a:cs typeface="Arial" panose="020B0604020202020204" pitchFamily="34" charset="0"/>
              </a:rPr>
              <a:t>ISSUANCE OF BONDS / SUKUK</a:t>
            </a:r>
          </a:p>
        </p:txBody>
      </p:sp>
      <p:pic>
        <p:nvPicPr>
          <p:cNvPr id="66" name="Graphic 65" descr="Court">
            <a:extLst>
              <a:ext uri="{FF2B5EF4-FFF2-40B4-BE49-F238E27FC236}">
                <a16:creationId xmlns:a16="http://schemas.microsoft.com/office/drawing/2014/main" id="{D58A6C33-0C26-4DD5-9CCA-27D0544B4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0412" y="3216697"/>
            <a:ext cx="474069" cy="474069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C4C0FB4C-BEA2-4C89-9AC8-820EE0D29296}"/>
              </a:ext>
            </a:extLst>
          </p:cNvPr>
          <p:cNvSpPr/>
          <p:nvPr/>
        </p:nvSpPr>
        <p:spPr>
          <a:xfrm rot="5400000">
            <a:off x="11053827" y="3201339"/>
            <a:ext cx="340140" cy="53381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03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2339</TotalTime>
  <Words>1419</Words>
  <Application>Microsoft Office PowerPoint</Application>
  <PresentationFormat>Широкоэкранный</PresentationFormat>
  <Paragraphs>205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Arial Bold</vt:lpstr>
      <vt:lpstr>Arial Nova Light</vt:lpstr>
      <vt:lpstr>Calibri</vt:lpstr>
      <vt:lpstr>Calibri Light</vt:lpstr>
      <vt:lpstr>Courier New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Centil</dc:creator>
  <cp:lastModifiedBy>Jakhongir Usmonov (Centil)</cp:lastModifiedBy>
  <cp:revision>102</cp:revision>
  <dcterms:created xsi:type="dcterms:W3CDTF">2023-03-10T06:55:09Z</dcterms:created>
  <dcterms:modified xsi:type="dcterms:W3CDTF">2023-03-14T04:22:47Z</dcterms:modified>
</cp:coreProperties>
</file>